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75" r:id="rId2"/>
    <p:sldId id="257" r:id="rId3"/>
    <p:sldId id="259" r:id="rId4"/>
    <p:sldId id="269" r:id="rId5"/>
    <p:sldId id="261" r:id="rId6"/>
    <p:sldId id="265" r:id="rId7"/>
    <p:sldId id="270" r:id="rId8"/>
    <p:sldId id="267" r:id="rId9"/>
    <p:sldId id="260" r:id="rId10"/>
    <p:sldId id="262" r:id="rId11"/>
    <p:sldId id="268" r:id="rId12"/>
    <p:sldId id="274" r:id="rId13"/>
    <p:sldId id="264"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DDD6"/>
    <a:srgbClr val="2F9593"/>
    <a:srgbClr val="DAF4F4"/>
    <a:srgbClr val="D760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0"/>
    <p:restoredTop sz="94702"/>
  </p:normalViewPr>
  <p:slideViewPr>
    <p:cSldViewPr>
      <p:cViewPr>
        <p:scale>
          <a:sx n="77" d="100"/>
          <a:sy n="77" d="100"/>
        </p:scale>
        <p:origin x="-960" y="-6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G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755FD8-79E7-48C5-9050-E24417D3EC7C}" type="datetimeFigureOut">
              <a:rPr lang="es-GT" smtClean="0"/>
              <a:t>25/09/2017</a:t>
            </a:fld>
            <a:endParaRPr lang="es-G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G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G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G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B1732D-78E2-470D-B7D7-662D2749A050}" type="slidenum">
              <a:rPr lang="es-GT" smtClean="0"/>
              <a:t>‹#›</a:t>
            </a:fld>
            <a:endParaRPr lang="es-GT"/>
          </a:p>
        </p:txBody>
      </p:sp>
    </p:spTree>
    <p:extLst>
      <p:ext uri="{BB962C8B-B14F-4D97-AF65-F5344CB8AC3E}">
        <p14:creationId xmlns:p14="http://schemas.microsoft.com/office/powerpoint/2010/main" val="1603312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GT" dirty="0"/>
          </a:p>
        </p:txBody>
      </p:sp>
      <p:sp>
        <p:nvSpPr>
          <p:cNvPr id="4" name="Slide Number Placeholder 3"/>
          <p:cNvSpPr>
            <a:spLocks noGrp="1"/>
          </p:cNvSpPr>
          <p:nvPr>
            <p:ph type="sldNum" sz="quarter" idx="10"/>
          </p:nvPr>
        </p:nvSpPr>
        <p:spPr/>
        <p:txBody>
          <a:bodyPr/>
          <a:lstStyle/>
          <a:p>
            <a:fld id="{4FB1732D-78E2-470D-B7D7-662D2749A050}" type="slidenum">
              <a:rPr lang="es-GT" smtClean="0"/>
              <a:t>5</a:t>
            </a:fld>
            <a:endParaRPr lang="es-GT"/>
          </a:p>
        </p:txBody>
      </p:sp>
    </p:spTree>
    <p:extLst>
      <p:ext uri="{BB962C8B-B14F-4D97-AF65-F5344CB8AC3E}">
        <p14:creationId xmlns:p14="http://schemas.microsoft.com/office/powerpoint/2010/main" val="2592371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BB721F-0418-418F-BEB7-6C9E32F6145D}" type="datetimeFigureOut">
              <a:rPr lang="es-GT" smtClean="0"/>
              <a:t>25/09/2017</a:t>
            </a:fld>
            <a:endParaRPr lang="es-GT"/>
          </a:p>
        </p:txBody>
      </p:sp>
      <p:sp>
        <p:nvSpPr>
          <p:cNvPr id="5" name="Footer Placeholder 4"/>
          <p:cNvSpPr>
            <a:spLocks noGrp="1"/>
          </p:cNvSpPr>
          <p:nvPr>
            <p:ph type="ftr" sz="quarter" idx="11"/>
          </p:nvPr>
        </p:nvSpPr>
        <p:spPr/>
        <p:txBody>
          <a:bodyPr/>
          <a:lstStyle/>
          <a:p>
            <a:endParaRPr lang="es-GT"/>
          </a:p>
        </p:txBody>
      </p:sp>
      <p:sp>
        <p:nvSpPr>
          <p:cNvPr id="6" name="Slide Number Placeholder 5"/>
          <p:cNvSpPr>
            <a:spLocks noGrp="1"/>
          </p:cNvSpPr>
          <p:nvPr>
            <p:ph type="sldNum" sz="quarter" idx="12"/>
          </p:nvPr>
        </p:nvSpPr>
        <p:spPr/>
        <p:txBody>
          <a:bodyPr/>
          <a:lstStyle/>
          <a:p>
            <a:fld id="{440411F6-E6F6-4239-B2AF-2D7A0DD994F1}" type="slidenum">
              <a:rPr lang="es-GT" smtClean="0"/>
              <a:t>‹#›</a:t>
            </a:fld>
            <a:endParaRPr lang="es-GT"/>
          </a:p>
        </p:txBody>
      </p:sp>
    </p:spTree>
    <p:extLst>
      <p:ext uri="{BB962C8B-B14F-4D97-AF65-F5344CB8AC3E}">
        <p14:creationId xmlns:p14="http://schemas.microsoft.com/office/powerpoint/2010/main" val="3176280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BB721F-0418-418F-BEB7-6C9E32F6145D}" type="datetimeFigureOut">
              <a:rPr lang="es-GT" smtClean="0"/>
              <a:t>25/09/2017</a:t>
            </a:fld>
            <a:endParaRPr lang="es-GT"/>
          </a:p>
        </p:txBody>
      </p:sp>
      <p:sp>
        <p:nvSpPr>
          <p:cNvPr id="5" name="Footer Placeholder 4"/>
          <p:cNvSpPr>
            <a:spLocks noGrp="1"/>
          </p:cNvSpPr>
          <p:nvPr>
            <p:ph type="ftr" sz="quarter" idx="11"/>
          </p:nvPr>
        </p:nvSpPr>
        <p:spPr/>
        <p:txBody>
          <a:bodyPr/>
          <a:lstStyle/>
          <a:p>
            <a:endParaRPr lang="es-GT"/>
          </a:p>
        </p:txBody>
      </p:sp>
      <p:sp>
        <p:nvSpPr>
          <p:cNvPr id="6" name="Slide Number Placeholder 5"/>
          <p:cNvSpPr>
            <a:spLocks noGrp="1"/>
          </p:cNvSpPr>
          <p:nvPr>
            <p:ph type="sldNum" sz="quarter" idx="12"/>
          </p:nvPr>
        </p:nvSpPr>
        <p:spPr/>
        <p:txBody>
          <a:bodyPr/>
          <a:lstStyle/>
          <a:p>
            <a:fld id="{440411F6-E6F6-4239-B2AF-2D7A0DD994F1}" type="slidenum">
              <a:rPr lang="es-GT" smtClean="0"/>
              <a:t>‹#›</a:t>
            </a:fld>
            <a:endParaRPr lang="es-GT"/>
          </a:p>
        </p:txBody>
      </p:sp>
    </p:spTree>
    <p:extLst>
      <p:ext uri="{BB962C8B-B14F-4D97-AF65-F5344CB8AC3E}">
        <p14:creationId xmlns:p14="http://schemas.microsoft.com/office/powerpoint/2010/main" val="1272926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BB721F-0418-418F-BEB7-6C9E32F6145D}" type="datetimeFigureOut">
              <a:rPr lang="es-GT" smtClean="0"/>
              <a:t>25/09/2017</a:t>
            </a:fld>
            <a:endParaRPr lang="es-GT"/>
          </a:p>
        </p:txBody>
      </p:sp>
      <p:sp>
        <p:nvSpPr>
          <p:cNvPr id="5" name="Footer Placeholder 4"/>
          <p:cNvSpPr>
            <a:spLocks noGrp="1"/>
          </p:cNvSpPr>
          <p:nvPr>
            <p:ph type="ftr" sz="quarter" idx="11"/>
          </p:nvPr>
        </p:nvSpPr>
        <p:spPr/>
        <p:txBody>
          <a:bodyPr/>
          <a:lstStyle/>
          <a:p>
            <a:endParaRPr lang="es-GT"/>
          </a:p>
        </p:txBody>
      </p:sp>
      <p:sp>
        <p:nvSpPr>
          <p:cNvPr id="6" name="Slide Number Placeholder 5"/>
          <p:cNvSpPr>
            <a:spLocks noGrp="1"/>
          </p:cNvSpPr>
          <p:nvPr>
            <p:ph type="sldNum" sz="quarter" idx="12"/>
          </p:nvPr>
        </p:nvSpPr>
        <p:spPr/>
        <p:txBody>
          <a:bodyPr/>
          <a:lstStyle/>
          <a:p>
            <a:fld id="{440411F6-E6F6-4239-B2AF-2D7A0DD994F1}" type="slidenum">
              <a:rPr lang="es-GT" smtClean="0"/>
              <a:t>‹#›</a:t>
            </a:fld>
            <a:endParaRPr lang="es-GT"/>
          </a:p>
        </p:txBody>
      </p:sp>
    </p:spTree>
    <p:extLst>
      <p:ext uri="{BB962C8B-B14F-4D97-AF65-F5344CB8AC3E}">
        <p14:creationId xmlns:p14="http://schemas.microsoft.com/office/powerpoint/2010/main" val="3966907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BB721F-0418-418F-BEB7-6C9E32F6145D}" type="datetimeFigureOut">
              <a:rPr lang="es-GT" smtClean="0"/>
              <a:t>25/09/2017</a:t>
            </a:fld>
            <a:endParaRPr lang="es-GT"/>
          </a:p>
        </p:txBody>
      </p:sp>
      <p:sp>
        <p:nvSpPr>
          <p:cNvPr id="5" name="Footer Placeholder 4"/>
          <p:cNvSpPr>
            <a:spLocks noGrp="1"/>
          </p:cNvSpPr>
          <p:nvPr>
            <p:ph type="ftr" sz="quarter" idx="11"/>
          </p:nvPr>
        </p:nvSpPr>
        <p:spPr/>
        <p:txBody>
          <a:bodyPr/>
          <a:lstStyle/>
          <a:p>
            <a:endParaRPr lang="es-GT"/>
          </a:p>
        </p:txBody>
      </p:sp>
      <p:sp>
        <p:nvSpPr>
          <p:cNvPr id="6" name="Slide Number Placeholder 5"/>
          <p:cNvSpPr>
            <a:spLocks noGrp="1"/>
          </p:cNvSpPr>
          <p:nvPr>
            <p:ph type="sldNum" sz="quarter" idx="12"/>
          </p:nvPr>
        </p:nvSpPr>
        <p:spPr/>
        <p:txBody>
          <a:bodyPr/>
          <a:lstStyle/>
          <a:p>
            <a:fld id="{440411F6-E6F6-4239-B2AF-2D7A0DD994F1}" type="slidenum">
              <a:rPr lang="es-GT" smtClean="0"/>
              <a:t>‹#›</a:t>
            </a:fld>
            <a:endParaRPr lang="es-GT"/>
          </a:p>
        </p:txBody>
      </p:sp>
    </p:spTree>
    <p:extLst>
      <p:ext uri="{BB962C8B-B14F-4D97-AF65-F5344CB8AC3E}">
        <p14:creationId xmlns:p14="http://schemas.microsoft.com/office/powerpoint/2010/main" val="1304101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BB721F-0418-418F-BEB7-6C9E32F6145D}" type="datetimeFigureOut">
              <a:rPr lang="es-GT" smtClean="0"/>
              <a:t>25/09/2017</a:t>
            </a:fld>
            <a:endParaRPr lang="es-GT"/>
          </a:p>
        </p:txBody>
      </p:sp>
      <p:sp>
        <p:nvSpPr>
          <p:cNvPr id="5" name="Footer Placeholder 4"/>
          <p:cNvSpPr>
            <a:spLocks noGrp="1"/>
          </p:cNvSpPr>
          <p:nvPr>
            <p:ph type="ftr" sz="quarter" idx="11"/>
          </p:nvPr>
        </p:nvSpPr>
        <p:spPr/>
        <p:txBody>
          <a:bodyPr/>
          <a:lstStyle/>
          <a:p>
            <a:endParaRPr lang="es-GT"/>
          </a:p>
        </p:txBody>
      </p:sp>
      <p:sp>
        <p:nvSpPr>
          <p:cNvPr id="6" name="Slide Number Placeholder 5"/>
          <p:cNvSpPr>
            <a:spLocks noGrp="1"/>
          </p:cNvSpPr>
          <p:nvPr>
            <p:ph type="sldNum" sz="quarter" idx="12"/>
          </p:nvPr>
        </p:nvSpPr>
        <p:spPr/>
        <p:txBody>
          <a:bodyPr/>
          <a:lstStyle/>
          <a:p>
            <a:fld id="{440411F6-E6F6-4239-B2AF-2D7A0DD994F1}" type="slidenum">
              <a:rPr lang="es-GT" smtClean="0"/>
              <a:t>‹#›</a:t>
            </a:fld>
            <a:endParaRPr lang="es-GT"/>
          </a:p>
        </p:txBody>
      </p:sp>
    </p:spTree>
    <p:extLst>
      <p:ext uri="{BB962C8B-B14F-4D97-AF65-F5344CB8AC3E}">
        <p14:creationId xmlns:p14="http://schemas.microsoft.com/office/powerpoint/2010/main" val="3490360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BB721F-0418-418F-BEB7-6C9E32F6145D}" type="datetimeFigureOut">
              <a:rPr lang="es-GT" smtClean="0"/>
              <a:t>25/09/2017</a:t>
            </a:fld>
            <a:endParaRPr lang="es-GT"/>
          </a:p>
        </p:txBody>
      </p:sp>
      <p:sp>
        <p:nvSpPr>
          <p:cNvPr id="6" name="Footer Placeholder 5"/>
          <p:cNvSpPr>
            <a:spLocks noGrp="1"/>
          </p:cNvSpPr>
          <p:nvPr>
            <p:ph type="ftr" sz="quarter" idx="11"/>
          </p:nvPr>
        </p:nvSpPr>
        <p:spPr/>
        <p:txBody>
          <a:bodyPr/>
          <a:lstStyle/>
          <a:p>
            <a:endParaRPr lang="es-GT"/>
          </a:p>
        </p:txBody>
      </p:sp>
      <p:sp>
        <p:nvSpPr>
          <p:cNvPr id="7" name="Slide Number Placeholder 6"/>
          <p:cNvSpPr>
            <a:spLocks noGrp="1"/>
          </p:cNvSpPr>
          <p:nvPr>
            <p:ph type="sldNum" sz="quarter" idx="12"/>
          </p:nvPr>
        </p:nvSpPr>
        <p:spPr/>
        <p:txBody>
          <a:bodyPr/>
          <a:lstStyle/>
          <a:p>
            <a:fld id="{440411F6-E6F6-4239-B2AF-2D7A0DD994F1}" type="slidenum">
              <a:rPr lang="es-GT" smtClean="0"/>
              <a:t>‹#›</a:t>
            </a:fld>
            <a:endParaRPr lang="es-GT"/>
          </a:p>
        </p:txBody>
      </p:sp>
    </p:spTree>
    <p:extLst>
      <p:ext uri="{BB962C8B-B14F-4D97-AF65-F5344CB8AC3E}">
        <p14:creationId xmlns:p14="http://schemas.microsoft.com/office/powerpoint/2010/main" val="3963152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BB721F-0418-418F-BEB7-6C9E32F6145D}" type="datetimeFigureOut">
              <a:rPr lang="es-GT" smtClean="0"/>
              <a:t>25/09/2017</a:t>
            </a:fld>
            <a:endParaRPr lang="es-GT"/>
          </a:p>
        </p:txBody>
      </p:sp>
      <p:sp>
        <p:nvSpPr>
          <p:cNvPr id="8" name="Footer Placeholder 7"/>
          <p:cNvSpPr>
            <a:spLocks noGrp="1"/>
          </p:cNvSpPr>
          <p:nvPr>
            <p:ph type="ftr" sz="quarter" idx="11"/>
          </p:nvPr>
        </p:nvSpPr>
        <p:spPr/>
        <p:txBody>
          <a:bodyPr/>
          <a:lstStyle/>
          <a:p>
            <a:endParaRPr lang="es-GT"/>
          </a:p>
        </p:txBody>
      </p:sp>
      <p:sp>
        <p:nvSpPr>
          <p:cNvPr id="9" name="Slide Number Placeholder 8"/>
          <p:cNvSpPr>
            <a:spLocks noGrp="1"/>
          </p:cNvSpPr>
          <p:nvPr>
            <p:ph type="sldNum" sz="quarter" idx="12"/>
          </p:nvPr>
        </p:nvSpPr>
        <p:spPr/>
        <p:txBody>
          <a:bodyPr/>
          <a:lstStyle/>
          <a:p>
            <a:fld id="{440411F6-E6F6-4239-B2AF-2D7A0DD994F1}" type="slidenum">
              <a:rPr lang="es-GT" smtClean="0"/>
              <a:t>‹#›</a:t>
            </a:fld>
            <a:endParaRPr lang="es-GT"/>
          </a:p>
        </p:txBody>
      </p:sp>
    </p:spTree>
    <p:extLst>
      <p:ext uri="{BB962C8B-B14F-4D97-AF65-F5344CB8AC3E}">
        <p14:creationId xmlns:p14="http://schemas.microsoft.com/office/powerpoint/2010/main" val="4035089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BB721F-0418-418F-BEB7-6C9E32F6145D}" type="datetimeFigureOut">
              <a:rPr lang="es-GT" smtClean="0"/>
              <a:t>25/09/2017</a:t>
            </a:fld>
            <a:endParaRPr lang="es-GT"/>
          </a:p>
        </p:txBody>
      </p:sp>
      <p:sp>
        <p:nvSpPr>
          <p:cNvPr id="4" name="Footer Placeholder 3"/>
          <p:cNvSpPr>
            <a:spLocks noGrp="1"/>
          </p:cNvSpPr>
          <p:nvPr>
            <p:ph type="ftr" sz="quarter" idx="11"/>
          </p:nvPr>
        </p:nvSpPr>
        <p:spPr/>
        <p:txBody>
          <a:bodyPr/>
          <a:lstStyle/>
          <a:p>
            <a:endParaRPr lang="es-GT"/>
          </a:p>
        </p:txBody>
      </p:sp>
      <p:sp>
        <p:nvSpPr>
          <p:cNvPr id="5" name="Slide Number Placeholder 4"/>
          <p:cNvSpPr>
            <a:spLocks noGrp="1"/>
          </p:cNvSpPr>
          <p:nvPr>
            <p:ph type="sldNum" sz="quarter" idx="12"/>
          </p:nvPr>
        </p:nvSpPr>
        <p:spPr/>
        <p:txBody>
          <a:bodyPr/>
          <a:lstStyle/>
          <a:p>
            <a:fld id="{440411F6-E6F6-4239-B2AF-2D7A0DD994F1}" type="slidenum">
              <a:rPr lang="es-GT" smtClean="0"/>
              <a:t>‹#›</a:t>
            </a:fld>
            <a:endParaRPr lang="es-GT"/>
          </a:p>
        </p:txBody>
      </p:sp>
    </p:spTree>
    <p:extLst>
      <p:ext uri="{BB962C8B-B14F-4D97-AF65-F5344CB8AC3E}">
        <p14:creationId xmlns:p14="http://schemas.microsoft.com/office/powerpoint/2010/main" val="1962524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BB721F-0418-418F-BEB7-6C9E32F6145D}" type="datetimeFigureOut">
              <a:rPr lang="es-GT" smtClean="0"/>
              <a:t>25/09/2017</a:t>
            </a:fld>
            <a:endParaRPr lang="es-GT"/>
          </a:p>
        </p:txBody>
      </p:sp>
      <p:sp>
        <p:nvSpPr>
          <p:cNvPr id="3" name="Footer Placeholder 2"/>
          <p:cNvSpPr>
            <a:spLocks noGrp="1"/>
          </p:cNvSpPr>
          <p:nvPr>
            <p:ph type="ftr" sz="quarter" idx="11"/>
          </p:nvPr>
        </p:nvSpPr>
        <p:spPr/>
        <p:txBody>
          <a:bodyPr/>
          <a:lstStyle/>
          <a:p>
            <a:endParaRPr lang="es-GT"/>
          </a:p>
        </p:txBody>
      </p:sp>
      <p:sp>
        <p:nvSpPr>
          <p:cNvPr id="4" name="Slide Number Placeholder 3"/>
          <p:cNvSpPr>
            <a:spLocks noGrp="1"/>
          </p:cNvSpPr>
          <p:nvPr>
            <p:ph type="sldNum" sz="quarter" idx="12"/>
          </p:nvPr>
        </p:nvSpPr>
        <p:spPr/>
        <p:txBody>
          <a:bodyPr/>
          <a:lstStyle/>
          <a:p>
            <a:fld id="{440411F6-E6F6-4239-B2AF-2D7A0DD994F1}" type="slidenum">
              <a:rPr lang="es-GT" smtClean="0"/>
              <a:t>‹#›</a:t>
            </a:fld>
            <a:endParaRPr lang="es-GT"/>
          </a:p>
        </p:txBody>
      </p:sp>
    </p:spTree>
    <p:extLst>
      <p:ext uri="{BB962C8B-B14F-4D97-AF65-F5344CB8AC3E}">
        <p14:creationId xmlns:p14="http://schemas.microsoft.com/office/powerpoint/2010/main" val="1073272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BB721F-0418-418F-BEB7-6C9E32F6145D}" type="datetimeFigureOut">
              <a:rPr lang="es-GT" smtClean="0"/>
              <a:t>25/09/2017</a:t>
            </a:fld>
            <a:endParaRPr lang="es-GT"/>
          </a:p>
        </p:txBody>
      </p:sp>
      <p:sp>
        <p:nvSpPr>
          <p:cNvPr id="6" name="Footer Placeholder 5"/>
          <p:cNvSpPr>
            <a:spLocks noGrp="1"/>
          </p:cNvSpPr>
          <p:nvPr>
            <p:ph type="ftr" sz="quarter" idx="11"/>
          </p:nvPr>
        </p:nvSpPr>
        <p:spPr/>
        <p:txBody>
          <a:bodyPr/>
          <a:lstStyle/>
          <a:p>
            <a:endParaRPr lang="es-GT"/>
          </a:p>
        </p:txBody>
      </p:sp>
      <p:sp>
        <p:nvSpPr>
          <p:cNvPr id="7" name="Slide Number Placeholder 6"/>
          <p:cNvSpPr>
            <a:spLocks noGrp="1"/>
          </p:cNvSpPr>
          <p:nvPr>
            <p:ph type="sldNum" sz="quarter" idx="12"/>
          </p:nvPr>
        </p:nvSpPr>
        <p:spPr/>
        <p:txBody>
          <a:bodyPr/>
          <a:lstStyle/>
          <a:p>
            <a:fld id="{440411F6-E6F6-4239-B2AF-2D7A0DD994F1}" type="slidenum">
              <a:rPr lang="es-GT" smtClean="0"/>
              <a:t>‹#›</a:t>
            </a:fld>
            <a:endParaRPr lang="es-GT"/>
          </a:p>
        </p:txBody>
      </p:sp>
    </p:spTree>
    <p:extLst>
      <p:ext uri="{BB962C8B-B14F-4D97-AF65-F5344CB8AC3E}">
        <p14:creationId xmlns:p14="http://schemas.microsoft.com/office/powerpoint/2010/main" val="823858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BB721F-0418-418F-BEB7-6C9E32F6145D}" type="datetimeFigureOut">
              <a:rPr lang="es-GT" smtClean="0"/>
              <a:t>25/09/2017</a:t>
            </a:fld>
            <a:endParaRPr lang="es-GT"/>
          </a:p>
        </p:txBody>
      </p:sp>
      <p:sp>
        <p:nvSpPr>
          <p:cNvPr id="6" name="Footer Placeholder 5"/>
          <p:cNvSpPr>
            <a:spLocks noGrp="1"/>
          </p:cNvSpPr>
          <p:nvPr>
            <p:ph type="ftr" sz="quarter" idx="11"/>
          </p:nvPr>
        </p:nvSpPr>
        <p:spPr/>
        <p:txBody>
          <a:bodyPr/>
          <a:lstStyle/>
          <a:p>
            <a:endParaRPr lang="es-GT"/>
          </a:p>
        </p:txBody>
      </p:sp>
      <p:sp>
        <p:nvSpPr>
          <p:cNvPr id="7" name="Slide Number Placeholder 6"/>
          <p:cNvSpPr>
            <a:spLocks noGrp="1"/>
          </p:cNvSpPr>
          <p:nvPr>
            <p:ph type="sldNum" sz="quarter" idx="12"/>
          </p:nvPr>
        </p:nvSpPr>
        <p:spPr/>
        <p:txBody>
          <a:bodyPr/>
          <a:lstStyle/>
          <a:p>
            <a:fld id="{440411F6-E6F6-4239-B2AF-2D7A0DD994F1}" type="slidenum">
              <a:rPr lang="es-GT" smtClean="0"/>
              <a:t>‹#›</a:t>
            </a:fld>
            <a:endParaRPr lang="es-GT"/>
          </a:p>
        </p:txBody>
      </p:sp>
    </p:spTree>
    <p:extLst>
      <p:ext uri="{BB962C8B-B14F-4D97-AF65-F5344CB8AC3E}">
        <p14:creationId xmlns:p14="http://schemas.microsoft.com/office/powerpoint/2010/main" val="160448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BB721F-0418-418F-BEB7-6C9E32F6145D}" type="datetimeFigureOut">
              <a:rPr lang="es-GT" smtClean="0"/>
              <a:t>25/09/2017</a:t>
            </a:fld>
            <a:endParaRPr lang="es-G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G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0411F6-E6F6-4239-B2AF-2D7A0DD994F1}" type="slidenum">
              <a:rPr lang="es-GT" smtClean="0"/>
              <a:t>‹#›</a:t>
            </a:fld>
            <a:endParaRPr lang="es-GT"/>
          </a:p>
        </p:txBody>
      </p:sp>
    </p:spTree>
    <p:extLst>
      <p:ext uri="{BB962C8B-B14F-4D97-AF65-F5344CB8AC3E}">
        <p14:creationId xmlns:p14="http://schemas.microsoft.com/office/powerpoint/2010/main" val="330979884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www.who.int/mental_health/policy/services/essentialpackage1v13/en/" TargetMode="External"/><Relationship Id="rId7" Type="http://schemas.openxmlformats.org/officeDocument/2006/relationships/hyperlink" Target="http://apps.who.int/iris/handle/10665/206417"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hyperlink" Target="http://iris.paho.org/xmlui/bitstream/handle/123456789/34006/PAHONMH17005-spa.pdf?sequence=1&amp;isAllowed=y" TargetMode="External"/><Relationship Id="rId5" Type="http://schemas.openxmlformats.org/officeDocument/2006/relationships/hyperlink" Target="http://apps.who.int/iris/bitstream/10665/43770/1/9789243591650_spa.pdf" TargetMode="External"/><Relationship Id="rId4" Type="http://schemas.openxmlformats.org/officeDocument/2006/relationships/hyperlink" Target="http://www.who.int/mental_health/mhgap/mhGAP_intervention_guide_02/e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wfmh.global/wmhd-2017/" TargetMode="External"/><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hyperlink" Target="http://www.paho.org/hq/index.php?option=com_content&amp;view=article&amp;id=13016:world-health-day-2017-depression-lets-talk-&amp;catid=1171:nmh-bulletin-news-day&amp;Itemid=42050&amp;lang=en" TargetMode="External"/><Relationship Id="rId4" Type="http://schemas.openxmlformats.org/officeDocument/2006/relationships/hyperlink" Target="http://www.who.int/mediacentre/factsheets/fs369/en/"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938841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381000" y="228600"/>
            <a:ext cx="8458200" cy="1470025"/>
          </a:xfrm>
        </p:spPr>
        <p:txBody>
          <a:bodyPr>
            <a:noAutofit/>
          </a:bodyPr>
          <a:lstStyle/>
          <a:p>
            <a:pPr>
              <a:lnSpc>
                <a:spcPts val="4800"/>
              </a:lnSpc>
            </a:pPr>
            <a:r>
              <a:rPr lang="es-GT" sz="4800" b="1" dirty="0" smtClean="0">
                <a:solidFill>
                  <a:srgbClr val="D7603B"/>
                </a:solidFill>
                <a:latin typeface="+mn-lt"/>
              </a:rPr>
              <a:t>Lo que pueden hacer los empleadores</a:t>
            </a:r>
            <a:endParaRPr lang="es-GT" sz="4800" b="1" dirty="0">
              <a:solidFill>
                <a:srgbClr val="D7603B"/>
              </a:solidFill>
              <a:latin typeface="+mn-lt"/>
            </a:endParaRPr>
          </a:p>
        </p:txBody>
      </p:sp>
      <p:sp>
        <p:nvSpPr>
          <p:cNvPr id="3" name="Subtitle 2"/>
          <p:cNvSpPr>
            <a:spLocks noGrp="1"/>
          </p:cNvSpPr>
          <p:nvPr>
            <p:ph type="subTitle" idx="1"/>
          </p:nvPr>
        </p:nvSpPr>
        <p:spPr>
          <a:xfrm>
            <a:off x="533400" y="1524000"/>
            <a:ext cx="8001000" cy="4451211"/>
          </a:xfrm>
        </p:spPr>
        <p:txBody>
          <a:bodyPr>
            <a:noAutofit/>
          </a:bodyPr>
          <a:lstStyle/>
          <a:p>
            <a:pPr algn="l">
              <a:spcBef>
                <a:spcPts val="1200"/>
              </a:spcBef>
            </a:pPr>
            <a:r>
              <a:rPr lang="es-GT" sz="2400" dirty="0" smtClean="0">
                <a:solidFill>
                  <a:schemeClr val="tx1">
                    <a:lumMod val="95000"/>
                    <a:lumOff val="5000"/>
                  </a:schemeClr>
                </a:solidFill>
              </a:rPr>
              <a:t>Los empleadores pueden ser agentes de cambio en el trabajo. </a:t>
            </a:r>
            <a:r>
              <a:rPr lang="es-GT" sz="2400" dirty="0">
                <a:solidFill>
                  <a:schemeClr val="tx1">
                    <a:lumMod val="95000"/>
                    <a:lumOff val="5000"/>
                  </a:schemeClr>
                </a:solidFill>
              </a:rPr>
              <a:t>A</a:t>
            </a:r>
            <a:r>
              <a:rPr lang="es-GT" sz="2400" dirty="0" smtClean="0">
                <a:solidFill>
                  <a:schemeClr val="tx1">
                    <a:lumMod val="95000"/>
                    <a:lumOff val="5000"/>
                  </a:schemeClr>
                </a:solidFill>
              </a:rPr>
              <a:t>lgunas sugerencias serían:</a:t>
            </a:r>
          </a:p>
          <a:p>
            <a:pPr marL="800100" lvl="1" indent="-342900" algn="l">
              <a:spcBef>
                <a:spcPts val="1200"/>
              </a:spcBef>
              <a:buFont typeface="Arial" panose="020B0604020202020204" pitchFamily="34" charset="0"/>
              <a:buChar char="•"/>
            </a:pPr>
            <a:r>
              <a:rPr lang="es-GT" sz="1750" dirty="0" smtClean="0">
                <a:solidFill>
                  <a:srgbClr val="2F9593"/>
                </a:solidFill>
              </a:rPr>
              <a:t>Sensibilizarse en temas de salud mental</a:t>
            </a:r>
          </a:p>
          <a:p>
            <a:pPr marL="800100" lvl="1" indent="-342900" algn="l">
              <a:spcBef>
                <a:spcPts val="1200"/>
              </a:spcBef>
              <a:buFont typeface="Arial" panose="020B0604020202020204" pitchFamily="34" charset="0"/>
              <a:buChar char="•"/>
            </a:pPr>
            <a:r>
              <a:rPr lang="es-GT" sz="1750" dirty="0" smtClean="0">
                <a:solidFill>
                  <a:srgbClr val="2F9593"/>
                </a:solidFill>
              </a:rPr>
              <a:t>Modificar los factores de riesgo del estrés en el trabajo </a:t>
            </a:r>
          </a:p>
          <a:p>
            <a:pPr marL="800100" lvl="1" indent="-342900" algn="l">
              <a:spcBef>
                <a:spcPts val="1200"/>
              </a:spcBef>
              <a:buFont typeface="Arial" panose="020B0604020202020204" pitchFamily="34" charset="0"/>
              <a:buChar char="•"/>
            </a:pPr>
            <a:r>
              <a:rPr lang="es-GT" sz="1750" dirty="0" smtClean="0">
                <a:solidFill>
                  <a:srgbClr val="2F9593"/>
                </a:solidFill>
              </a:rPr>
              <a:t>Desarrollar un clima organizacional que promueva bienestar y la creatividad</a:t>
            </a:r>
          </a:p>
          <a:p>
            <a:pPr marL="800100" lvl="1" indent="-342900" algn="l">
              <a:spcBef>
                <a:spcPts val="1200"/>
              </a:spcBef>
              <a:buFont typeface="Arial" panose="020B0604020202020204" pitchFamily="34" charset="0"/>
              <a:buChar char="•"/>
            </a:pPr>
            <a:r>
              <a:rPr lang="es-GT" sz="1750" dirty="0" smtClean="0">
                <a:solidFill>
                  <a:srgbClr val="2F9593"/>
                </a:solidFill>
              </a:rPr>
              <a:t>Facilitar acceso a atención de salud para empleados quienes lo necesiten</a:t>
            </a:r>
          </a:p>
          <a:p>
            <a:pPr marL="800100" lvl="1" indent="-342900" algn="l">
              <a:spcBef>
                <a:spcPts val="1200"/>
              </a:spcBef>
              <a:buFont typeface="Arial" panose="020B0604020202020204" pitchFamily="34" charset="0"/>
              <a:buChar char="•"/>
            </a:pPr>
            <a:r>
              <a:rPr lang="es-GT" sz="1750" dirty="0" smtClean="0">
                <a:solidFill>
                  <a:srgbClr val="2F9593"/>
                </a:solidFill>
              </a:rPr>
              <a:t>Ser perceptivo y flexible a las necesidades de sus empleados, entendiendo sus situaciones personales</a:t>
            </a:r>
          </a:p>
          <a:p>
            <a:pPr marL="800100" lvl="1" indent="-342900" algn="l">
              <a:spcBef>
                <a:spcPts val="1200"/>
              </a:spcBef>
              <a:buFont typeface="Arial" panose="020B0604020202020204" pitchFamily="34" charset="0"/>
              <a:buChar char="•"/>
            </a:pPr>
            <a:r>
              <a:rPr lang="es-GT" sz="1750" dirty="0" smtClean="0">
                <a:solidFill>
                  <a:srgbClr val="2F9593"/>
                </a:solidFill>
              </a:rPr>
              <a:t>Combatir el estigma y fomentar la discusión abierta sobre salud mental en el trabajo</a:t>
            </a:r>
            <a:endParaRPr lang="es-GT" sz="1750" dirty="0">
              <a:solidFill>
                <a:srgbClr val="2F9593"/>
              </a:solidFill>
            </a:endParaRPr>
          </a:p>
        </p:txBody>
      </p:sp>
    </p:spTree>
    <p:extLst>
      <p:ext uri="{BB962C8B-B14F-4D97-AF65-F5344CB8AC3E}">
        <p14:creationId xmlns:p14="http://schemas.microsoft.com/office/powerpoint/2010/main" val="17838086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274320" y="365760"/>
            <a:ext cx="8535140" cy="1470025"/>
          </a:xfrm>
        </p:spPr>
        <p:txBody>
          <a:bodyPr lIns="91440" tIns="0" bIns="91440">
            <a:noAutofit/>
          </a:bodyPr>
          <a:lstStyle/>
          <a:p>
            <a:pPr>
              <a:lnSpc>
                <a:spcPts val="4800"/>
              </a:lnSpc>
            </a:pPr>
            <a:r>
              <a:rPr lang="es-GT" sz="4800" b="1" dirty="0" smtClean="0">
                <a:solidFill>
                  <a:srgbClr val="D7603B"/>
                </a:solidFill>
              </a:rPr>
              <a:t>Lo que pueden hacer los empleados</a:t>
            </a:r>
            <a:endParaRPr lang="es-GT" sz="4800" b="1" dirty="0">
              <a:solidFill>
                <a:srgbClr val="D7603B"/>
              </a:solidFill>
            </a:endParaRPr>
          </a:p>
        </p:txBody>
      </p:sp>
      <p:sp>
        <p:nvSpPr>
          <p:cNvPr id="3" name="Subtitle 2"/>
          <p:cNvSpPr>
            <a:spLocks noGrp="1"/>
          </p:cNvSpPr>
          <p:nvPr>
            <p:ph type="subTitle" idx="1"/>
          </p:nvPr>
        </p:nvSpPr>
        <p:spPr>
          <a:xfrm>
            <a:off x="685800" y="1644789"/>
            <a:ext cx="7010400" cy="4451211"/>
          </a:xfrm>
          <a:ln>
            <a:noFill/>
          </a:ln>
        </p:spPr>
        <p:txBody>
          <a:bodyPr>
            <a:noAutofit/>
          </a:bodyPr>
          <a:lstStyle/>
          <a:p>
            <a:pPr algn="l">
              <a:spcBef>
                <a:spcPts val="1200"/>
              </a:spcBef>
            </a:pPr>
            <a:r>
              <a:rPr lang="es-GT" sz="2400" dirty="0" smtClean="0">
                <a:solidFill>
                  <a:schemeClr val="tx1">
                    <a:lumMod val="95000"/>
                    <a:lumOff val="5000"/>
                  </a:schemeClr>
                </a:solidFill>
              </a:rPr>
              <a:t>Los empleados pueden evitar el agotamiento y mejorar su bienestar psicológico en el trabajo. </a:t>
            </a:r>
          </a:p>
          <a:p>
            <a:pPr algn="l">
              <a:spcBef>
                <a:spcPts val="1200"/>
              </a:spcBef>
            </a:pPr>
            <a:r>
              <a:rPr lang="es-GT" sz="2400" dirty="0" smtClean="0">
                <a:solidFill>
                  <a:schemeClr val="tx1">
                    <a:lumMod val="95000"/>
                    <a:lumOff val="5000"/>
                  </a:schemeClr>
                </a:solidFill>
              </a:rPr>
              <a:t>Algunas sugerencias serían:</a:t>
            </a:r>
          </a:p>
          <a:p>
            <a:pPr marL="800100" lvl="1" indent="-342900" algn="l">
              <a:spcBef>
                <a:spcPts val="1200"/>
              </a:spcBef>
              <a:buFont typeface="Arial" panose="020B0604020202020204" pitchFamily="34" charset="0"/>
              <a:buChar char="•"/>
            </a:pPr>
            <a:r>
              <a:rPr lang="es-GT" sz="1800" dirty="0" smtClean="0">
                <a:solidFill>
                  <a:srgbClr val="2F9593"/>
                </a:solidFill>
              </a:rPr>
              <a:t>Practicar la resiliencia y auto cuidado </a:t>
            </a:r>
          </a:p>
          <a:p>
            <a:pPr marL="800100" lvl="1" indent="-342900" algn="l">
              <a:spcBef>
                <a:spcPts val="1200"/>
              </a:spcBef>
              <a:buFont typeface="Arial" panose="020B0604020202020204" pitchFamily="34" charset="0"/>
              <a:buChar char="•"/>
            </a:pPr>
            <a:r>
              <a:rPr lang="es-GT" sz="1800" dirty="0" smtClean="0">
                <a:solidFill>
                  <a:srgbClr val="2F9593"/>
                </a:solidFill>
              </a:rPr>
              <a:t>Buscar ayuda cuando lo necesites</a:t>
            </a:r>
          </a:p>
          <a:p>
            <a:pPr marL="800100" lvl="1" indent="-342900" algn="l">
              <a:spcBef>
                <a:spcPts val="1200"/>
              </a:spcBef>
              <a:buFont typeface="Arial" panose="020B0604020202020204" pitchFamily="34" charset="0"/>
              <a:buChar char="•"/>
            </a:pPr>
            <a:r>
              <a:rPr lang="es-GT" sz="1800" dirty="0" smtClean="0">
                <a:solidFill>
                  <a:srgbClr val="2F9593"/>
                </a:solidFill>
              </a:rPr>
              <a:t>Mantener y fortalecer sus redes sociales </a:t>
            </a:r>
          </a:p>
          <a:p>
            <a:pPr marL="800100" lvl="1" indent="-342900" algn="l">
              <a:spcBef>
                <a:spcPts val="1200"/>
              </a:spcBef>
              <a:buFont typeface="Arial" panose="020B0604020202020204" pitchFamily="34" charset="0"/>
              <a:buChar char="•"/>
            </a:pPr>
            <a:r>
              <a:rPr lang="es-GT" sz="1800" dirty="0" smtClean="0">
                <a:solidFill>
                  <a:srgbClr val="2F9593"/>
                </a:solidFill>
              </a:rPr>
              <a:t>Participar en ejercicio y actividades recreativas regularmente</a:t>
            </a:r>
          </a:p>
          <a:p>
            <a:pPr marL="800100" lvl="1" indent="-342900" algn="l">
              <a:spcBef>
                <a:spcPts val="600"/>
              </a:spcBef>
              <a:buFont typeface="Arial" panose="020B0604020202020204" pitchFamily="34" charset="0"/>
              <a:buChar char="•"/>
            </a:pPr>
            <a:r>
              <a:rPr lang="es-GT" sz="1800" dirty="0" smtClean="0">
                <a:solidFill>
                  <a:srgbClr val="2F9593"/>
                </a:solidFill>
              </a:rPr>
              <a:t>Hablar con su empleador sobre sus necesidades emocionales </a:t>
            </a:r>
          </a:p>
          <a:p>
            <a:pPr marL="800100" lvl="1" indent="-342900" algn="l">
              <a:spcBef>
                <a:spcPts val="600"/>
              </a:spcBef>
              <a:buFont typeface="Arial" panose="020B0604020202020204" pitchFamily="34" charset="0"/>
              <a:buChar char="•"/>
            </a:pPr>
            <a:r>
              <a:rPr lang="es-GT" sz="1800" dirty="0" smtClean="0">
                <a:solidFill>
                  <a:srgbClr val="2F9593"/>
                </a:solidFill>
              </a:rPr>
              <a:t>Conocer sus derechos</a:t>
            </a:r>
          </a:p>
          <a:p>
            <a:pPr marL="342900" indent="-342900" algn="l">
              <a:buFont typeface="Arial" panose="020B0604020202020204" pitchFamily="34" charset="0"/>
              <a:buChar char="•"/>
            </a:pPr>
            <a:endParaRPr lang="en-US" sz="2400" dirty="0">
              <a:solidFill>
                <a:schemeClr val="tx1">
                  <a:lumMod val="95000"/>
                  <a:lumOff val="5000"/>
                </a:schemeClr>
              </a:solidFill>
            </a:endParaRPr>
          </a:p>
        </p:txBody>
      </p:sp>
    </p:spTree>
    <p:extLst>
      <p:ext uri="{BB962C8B-B14F-4D97-AF65-F5344CB8AC3E}">
        <p14:creationId xmlns:p14="http://schemas.microsoft.com/office/powerpoint/2010/main" val="3046965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304800"/>
            <a:ext cx="7772400" cy="1470025"/>
          </a:xfrm>
        </p:spPr>
        <p:txBody>
          <a:bodyPr>
            <a:normAutofit/>
          </a:bodyPr>
          <a:lstStyle/>
          <a:p>
            <a:r>
              <a:rPr lang="es-GT" sz="4800" b="1" dirty="0" smtClean="0">
                <a:solidFill>
                  <a:srgbClr val="D7603B"/>
                </a:solidFill>
              </a:rPr>
              <a:t>Lo que pueden hacer colegas</a:t>
            </a:r>
            <a:endParaRPr lang="es-GT" sz="4800" b="1" dirty="0">
              <a:solidFill>
                <a:srgbClr val="D7603B"/>
              </a:solidFill>
            </a:endParaRPr>
          </a:p>
        </p:txBody>
      </p:sp>
      <p:sp>
        <p:nvSpPr>
          <p:cNvPr id="3" name="Subtitle 2"/>
          <p:cNvSpPr>
            <a:spLocks noGrp="1"/>
          </p:cNvSpPr>
          <p:nvPr>
            <p:ph type="subTitle" idx="1"/>
          </p:nvPr>
        </p:nvSpPr>
        <p:spPr>
          <a:xfrm>
            <a:off x="685800" y="1600200"/>
            <a:ext cx="7010400" cy="3733800"/>
          </a:xfrm>
        </p:spPr>
        <p:txBody>
          <a:bodyPr>
            <a:noAutofit/>
          </a:bodyPr>
          <a:lstStyle/>
          <a:p>
            <a:pPr algn="l">
              <a:spcBef>
                <a:spcPts val="1800"/>
              </a:spcBef>
            </a:pPr>
            <a:r>
              <a:rPr lang="es-GT" sz="2400" dirty="0">
                <a:solidFill>
                  <a:schemeClr val="tx1"/>
                </a:solidFill>
              </a:rPr>
              <a:t>A</a:t>
            </a:r>
            <a:r>
              <a:rPr lang="es-GT" sz="2400" dirty="0" smtClean="0">
                <a:solidFill>
                  <a:schemeClr val="tx1"/>
                </a:solidFill>
              </a:rPr>
              <a:t>lgunas sugerencias para dar apoyo a alguien en su trabajo quien este sufriendo serían:</a:t>
            </a:r>
          </a:p>
          <a:p>
            <a:pPr marL="800100" lvl="1" indent="-342900" algn="l">
              <a:spcBef>
                <a:spcPts val="1800"/>
              </a:spcBef>
              <a:buFont typeface="Arial" panose="020B0604020202020204" pitchFamily="34" charset="0"/>
              <a:buChar char="•"/>
            </a:pPr>
            <a:r>
              <a:rPr lang="es-GT" sz="1800" dirty="0" smtClean="0">
                <a:solidFill>
                  <a:srgbClr val="2F9593"/>
                </a:solidFill>
              </a:rPr>
              <a:t>Aclarar que deseas ayudar, escuchar sin juzgar, y ofrecer apoyo.</a:t>
            </a:r>
          </a:p>
          <a:p>
            <a:pPr marL="800100" lvl="1" indent="-342900" algn="l">
              <a:spcBef>
                <a:spcPts val="1800"/>
              </a:spcBef>
              <a:buFont typeface="Arial" panose="020B0604020202020204" pitchFamily="34" charset="0"/>
              <a:buChar char="•"/>
            </a:pPr>
            <a:r>
              <a:rPr lang="es-GT" sz="1800" dirty="0" smtClean="0">
                <a:solidFill>
                  <a:srgbClr val="2F9593"/>
                </a:solidFill>
              </a:rPr>
              <a:t>Apoyarlo/a a buscar ayuda profesional cuando esté listo/a.</a:t>
            </a:r>
          </a:p>
          <a:p>
            <a:pPr marL="800100" lvl="1" indent="-342900" algn="l">
              <a:spcBef>
                <a:spcPts val="1800"/>
              </a:spcBef>
              <a:buFont typeface="Arial" panose="020B0604020202020204" pitchFamily="34" charset="0"/>
              <a:buChar char="•"/>
            </a:pPr>
            <a:r>
              <a:rPr lang="es-GT" sz="1800" dirty="0" smtClean="0">
                <a:solidFill>
                  <a:srgbClr val="2F9593"/>
                </a:solidFill>
              </a:rPr>
              <a:t>Si crees que la persona esta en peligro inmediato, no lo dejes solo/a. Buscar ayuda profesional de servicios de emergencia, una línea telefónica de crisis, o un profesional de salud. </a:t>
            </a:r>
          </a:p>
          <a:p>
            <a:pPr marL="800100" lvl="1" indent="-342900" algn="l">
              <a:spcBef>
                <a:spcPts val="1800"/>
              </a:spcBef>
              <a:buFont typeface="Arial" panose="020B0604020202020204" pitchFamily="34" charset="0"/>
              <a:buChar char="•"/>
            </a:pPr>
            <a:r>
              <a:rPr lang="es-GT" sz="1800" dirty="0" smtClean="0">
                <a:solidFill>
                  <a:srgbClr val="2F9593"/>
                </a:solidFill>
              </a:rPr>
              <a:t>Mantener contacto con la persona para chequear como sigue.  </a:t>
            </a:r>
            <a:endParaRPr lang="es-GT" sz="1800" dirty="0">
              <a:solidFill>
                <a:srgbClr val="2F9593"/>
              </a:solidFill>
            </a:endParaRPr>
          </a:p>
        </p:txBody>
      </p:sp>
    </p:spTree>
    <p:extLst>
      <p:ext uri="{BB962C8B-B14F-4D97-AF65-F5344CB8AC3E}">
        <p14:creationId xmlns:p14="http://schemas.microsoft.com/office/powerpoint/2010/main" val="8419348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304800"/>
            <a:ext cx="7772400" cy="1470025"/>
          </a:xfrm>
        </p:spPr>
        <p:txBody>
          <a:bodyPr>
            <a:normAutofit/>
          </a:bodyPr>
          <a:lstStyle/>
          <a:p>
            <a:r>
              <a:rPr lang="es-GT" sz="4800" b="1" dirty="0" smtClean="0">
                <a:solidFill>
                  <a:srgbClr val="D7603B"/>
                </a:solidFill>
                <a:latin typeface="+mn-lt"/>
              </a:rPr>
              <a:t>OPS/OMS Recursos Técnicos</a:t>
            </a:r>
            <a:endParaRPr lang="es-GT" sz="4800" b="1" dirty="0">
              <a:solidFill>
                <a:srgbClr val="D7603B"/>
              </a:solidFill>
              <a:latin typeface="+mn-lt"/>
            </a:endParaRPr>
          </a:p>
        </p:txBody>
      </p:sp>
      <p:sp>
        <p:nvSpPr>
          <p:cNvPr id="3" name="Subtitle 2"/>
          <p:cNvSpPr>
            <a:spLocks noGrp="1"/>
          </p:cNvSpPr>
          <p:nvPr>
            <p:ph type="subTitle" idx="1"/>
          </p:nvPr>
        </p:nvSpPr>
        <p:spPr>
          <a:xfrm>
            <a:off x="762000" y="1447800"/>
            <a:ext cx="7543800" cy="4114800"/>
          </a:xfrm>
        </p:spPr>
        <p:txBody>
          <a:bodyPr>
            <a:normAutofit fontScale="70000" lnSpcReduction="20000"/>
          </a:bodyPr>
          <a:lstStyle/>
          <a:p>
            <a:pPr marL="457200" indent="-457200" algn="l">
              <a:lnSpc>
                <a:spcPct val="120000"/>
              </a:lnSpc>
              <a:spcBef>
                <a:spcPts val="300"/>
              </a:spcBef>
              <a:buFont typeface="Arial" panose="020B0604020202020204" pitchFamily="34" charset="0"/>
              <a:buChar char="•"/>
            </a:pPr>
            <a:r>
              <a:rPr lang="es-GT" sz="2300" dirty="0" smtClean="0">
                <a:solidFill>
                  <a:schemeClr val="tx1"/>
                </a:solidFill>
              </a:rPr>
              <a:t>OMS, Mental </a:t>
            </a:r>
            <a:r>
              <a:rPr lang="es-GT" sz="2300" dirty="0" err="1" smtClean="0">
                <a:solidFill>
                  <a:schemeClr val="tx1"/>
                </a:solidFill>
              </a:rPr>
              <a:t>health</a:t>
            </a:r>
            <a:r>
              <a:rPr lang="es-GT" sz="2300" dirty="0" smtClean="0">
                <a:solidFill>
                  <a:schemeClr val="tx1"/>
                </a:solidFill>
              </a:rPr>
              <a:t> </a:t>
            </a:r>
            <a:r>
              <a:rPr lang="es-GT" sz="2300" dirty="0" err="1" smtClean="0">
                <a:solidFill>
                  <a:schemeClr val="tx1"/>
                </a:solidFill>
              </a:rPr>
              <a:t>policies</a:t>
            </a:r>
            <a:r>
              <a:rPr lang="es-GT" sz="2300" dirty="0" smtClean="0">
                <a:solidFill>
                  <a:schemeClr val="tx1"/>
                </a:solidFill>
              </a:rPr>
              <a:t> and </a:t>
            </a:r>
            <a:r>
              <a:rPr lang="es-GT" sz="2300" dirty="0" err="1" smtClean="0">
                <a:solidFill>
                  <a:schemeClr val="tx1"/>
                </a:solidFill>
              </a:rPr>
              <a:t>programmes</a:t>
            </a:r>
            <a:r>
              <a:rPr lang="es-GT" sz="2300" dirty="0" smtClean="0">
                <a:solidFill>
                  <a:schemeClr val="tx1"/>
                </a:solidFill>
              </a:rPr>
              <a:t> in </a:t>
            </a:r>
            <a:r>
              <a:rPr lang="es-GT" sz="2300" dirty="0" err="1" smtClean="0">
                <a:solidFill>
                  <a:schemeClr val="tx1"/>
                </a:solidFill>
              </a:rPr>
              <a:t>the</a:t>
            </a:r>
            <a:r>
              <a:rPr lang="es-GT" sz="2300" dirty="0" smtClean="0">
                <a:solidFill>
                  <a:schemeClr val="tx1"/>
                </a:solidFill>
              </a:rPr>
              <a:t> </a:t>
            </a:r>
            <a:r>
              <a:rPr lang="es-GT" sz="2300" dirty="0" err="1" smtClean="0">
                <a:solidFill>
                  <a:schemeClr val="tx1"/>
                </a:solidFill>
              </a:rPr>
              <a:t>workplace</a:t>
            </a:r>
            <a:r>
              <a:rPr lang="es-GT" sz="2300" dirty="0" smtClean="0">
                <a:solidFill>
                  <a:schemeClr val="tx1"/>
                </a:solidFill>
              </a:rPr>
              <a:t>:  </a:t>
            </a:r>
            <a:r>
              <a:rPr lang="es-GT" sz="2300" dirty="0" smtClean="0">
                <a:solidFill>
                  <a:schemeClr val="tx1"/>
                </a:solidFill>
                <a:hlinkClick r:id="rId3"/>
              </a:rPr>
              <a:t>http://www.who.int/mental_health/policy/services/essentialpackage1v13/en/</a:t>
            </a:r>
            <a:endParaRPr lang="es-GT" sz="2300" dirty="0" smtClean="0">
              <a:solidFill>
                <a:schemeClr val="tx1"/>
              </a:solidFill>
            </a:endParaRPr>
          </a:p>
          <a:p>
            <a:pPr marL="457200" indent="-457200" algn="l">
              <a:lnSpc>
                <a:spcPct val="120000"/>
              </a:lnSpc>
              <a:spcBef>
                <a:spcPts val="300"/>
              </a:spcBef>
              <a:buFont typeface="Arial" panose="020B0604020202020204" pitchFamily="34" charset="0"/>
              <a:buChar char="•"/>
            </a:pPr>
            <a:endParaRPr lang="es-GT" sz="2300" dirty="0" smtClean="0">
              <a:solidFill>
                <a:schemeClr val="tx1"/>
              </a:solidFill>
            </a:endParaRPr>
          </a:p>
          <a:p>
            <a:pPr marL="457200" indent="-457200" algn="l">
              <a:lnSpc>
                <a:spcPct val="120000"/>
              </a:lnSpc>
              <a:spcBef>
                <a:spcPts val="300"/>
              </a:spcBef>
              <a:buFont typeface="Arial" panose="020B0604020202020204" pitchFamily="34" charset="0"/>
              <a:buChar char="•"/>
            </a:pPr>
            <a:r>
              <a:rPr lang="es-GT" sz="2300" dirty="0" smtClean="0">
                <a:solidFill>
                  <a:schemeClr val="tx1"/>
                </a:solidFill>
              </a:rPr>
              <a:t>OMS, </a:t>
            </a:r>
            <a:r>
              <a:rPr lang="es-GT" sz="2300" dirty="0" err="1" smtClean="0">
                <a:solidFill>
                  <a:schemeClr val="tx1"/>
                </a:solidFill>
              </a:rPr>
              <a:t>mhGAP</a:t>
            </a:r>
            <a:r>
              <a:rPr lang="es-GT" sz="2300" dirty="0" smtClean="0">
                <a:solidFill>
                  <a:schemeClr val="tx1"/>
                </a:solidFill>
              </a:rPr>
              <a:t> Guía de Intervención Versión 2.0: </a:t>
            </a:r>
            <a:r>
              <a:rPr lang="es-GT" sz="2300" dirty="0" smtClean="0">
                <a:solidFill>
                  <a:schemeClr val="tx1"/>
                </a:solidFill>
                <a:hlinkClick r:id="rId4"/>
              </a:rPr>
              <a:t>http://www.who.int/mental_health/mhgap/mhGAP_intervention_guide_02/en/</a:t>
            </a:r>
            <a:endParaRPr lang="es-GT" sz="2300" dirty="0" smtClean="0">
              <a:solidFill>
                <a:schemeClr val="tx1"/>
              </a:solidFill>
            </a:endParaRPr>
          </a:p>
          <a:p>
            <a:pPr marL="457200" indent="-457200" algn="l">
              <a:lnSpc>
                <a:spcPct val="120000"/>
              </a:lnSpc>
              <a:spcBef>
                <a:spcPts val="300"/>
              </a:spcBef>
              <a:buFont typeface="Arial" panose="020B0604020202020204" pitchFamily="34" charset="0"/>
              <a:buChar char="•"/>
            </a:pPr>
            <a:endParaRPr lang="es-GT" sz="2300" dirty="0" smtClean="0">
              <a:solidFill>
                <a:schemeClr val="tx1"/>
              </a:solidFill>
            </a:endParaRPr>
          </a:p>
          <a:p>
            <a:pPr marL="457200" indent="-457200" algn="l">
              <a:lnSpc>
                <a:spcPct val="120000"/>
              </a:lnSpc>
              <a:spcBef>
                <a:spcPts val="300"/>
              </a:spcBef>
              <a:buFont typeface="Arial" panose="020B0604020202020204" pitchFamily="34" charset="0"/>
              <a:buChar char="•"/>
            </a:pPr>
            <a:r>
              <a:rPr lang="es-GT" sz="2300" dirty="0" smtClean="0">
                <a:solidFill>
                  <a:schemeClr val="tx1"/>
                </a:solidFill>
              </a:rPr>
              <a:t>OMS, Sensibilizando sobre el Estrés Laboral en los Países en Desarrollo: </a:t>
            </a:r>
            <a:r>
              <a:rPr lang="es-GT" sz="2300" dirty="0" smtClean="0">
                <a:solidFill>
                  <a:schemeClr val="tx1"/>
                </a:solidFill>
                <a:hlinkClick r:id="rId5"/>
              </a:rPr>
              <a:t>http://apps.who.int/iris/bitstream/10665/43770/1/9789243591650_spa.pdf</a:t>
            </a:r>
            <a:endParaRPr lang="es-GT" sz="2300" dirty="0" smtClean="0">
              <a:solidFill>
                <a:schemeClr val="tx1"/>
              </a:solidFill>
            </a:endParaRPr>
          </a:p>
          <a:p>
            <a:pPr marL="457200" indent="-457200" algn="l">
              <a:lnSpc>
                <a:spcPct val="120000"/>
              </a:lnSpc>
              <a:spcBef>
                <a:spcPts val="300"/>
              </a:spcBef>
              <a:buFont typeface="Arial" panose="020B0604020202020204" pitchFamily="34" charset="0"/>
              <a:buChar char="•"/>
            </a:pPr>
            <a:endParaRPr lang="es-GT" sz="2300" dirty="0" smtClean="0">
              <a:solidFill>
                <a:schemeClr val="tx1"/>
              </a:solidFill>
            </a:endParaRPr>
          </a:p>
          <a:p>
            <a:pPr lvl="1" indent="-457200" algn="l">
              <a:lnSpc>
                <a:spcPct val="120000"/>
              </a:lnSpc>
              <a:spcBef>
                <a:spcPts val="300"/>
              </a:spcBef>
              <a:buFont typeface="Arial" panose="020B0604020202020204" pitchFamily="34" charset="0"/>
              <a:buChar char="•"/>
            </a:pPr>
            <a:r>
              <a:rPr lang="es-GT" sz="2300" dirty="0" smtClean="0">
                <a:solidFill>
                  <a:schemeClr val="tx1"/>
                </a:solidFill>
              </a:rPr>
              <a:t>OMS, Depresión y otros trastornos mentales comunes: </a:t>
            </a:r>
            <a:r>
              <a:rPr lang="es-GT" sz="2300" dirty="0" smtClean="0">
                <a:solidFill>
                  <a:schemeClr val="tx1"/>
                </a:solidFill>
                <a:hlinkClick r:id="rId6"/>
              </a:rPr>
              <a:t>http://iris.paho.org/xmlui/bitstream/handle/123456789/34006/PAHONMH17005-spa.pdf?sequence=1&amp;isAllowed=y</a:t>
            </a:r>
            <a:endParaRPr lang="es-GT" sz="2300" dirty="0" smtClean="0">
              <a:solidFill>
                <a:schemeClr val="tx1"/>
              </a:solidFill>
            </a:endParaRPr>
          </a:p>
          <a:p>
            <a:pPr marL="0" lvl="1" algn="l">
              <a:lnSpc>
                <a:spcPct val="120000"/>
              </a:lnSpc>
              <a:spcBef>
                <a:spcPts val="300"/>
              </a:spcBef>
            </a:pPr>
            <a:endParaRPr lang="es-GT" sz="2300" dirty="0" smtClean="0">
              <a:solidFill>
                <a:schemeClr val="tx1"/>
              </a:solidFill>
            </a:endParaRPr>
          </a:p>
          <a:p>
            <a:pPr marL="457200" indent="-457200" algn="l">
              <a:lnSpc>
                <a:spcPct val="120000"/>
              </a:lnSpc>
              <a:spcBef>
                <a:spcPts val="300"/>
              </a:spcBef>
              <a:buFont typeface="Arial" panose="020B0604020202020204" pitchFamily="34" charset="0"/>
              <a:buChar char="•"/>
            </a:pPr>
            <a:r>
              <a:rPr lang="es-GT" sz="2300" dirty="0" smtClean="0">
                <a:solidFill>
                  <a:schemeClr val="tx1"/>
                </a:solidFill>
              </a:rPr>
              <a:t>OMS, Problem management plus (PM+): </a:t>
            </a:r>
          </a:p>
          <a:p>
            <a:pPr marL="457200" lvl="2" algn="l">
              <a:lnSpc>
                <a:spcPct val="120000"/>
              </a:lnSpc>
              <a:spcBef>
                <a:spcPts val="300"/>
              </a:spcBef>
            </a:pPr>
            <a:r>
              <a:rPr lang="es-GT" sz="2300" dirty="0" smtClean="0">
                <a:solidFill>
                  <a:schemeClr val="tx1"/>
                </a:solidFill>
                <a:hlinkClick r:id="rId7"/>
              </a:rPr>
              <a:t>http://apps.who.int/iris/handle/10665/206417</a:t>
            </a:r>
            <a:endParaRPr lang="es-GT" sz="2300" dirty="0" smtClean="0">
              <a:solidFill>
                <a:schemeClr val="tx1"/>
              </a:solidFill>
            </a:endParaRPr>
          </a:p>
          <a:p>
            <a:pPr lvl="1" indent="-457200" algn="l">
              <a:lnSpc>
                <a:spcPct val="110000"/>
              </a:lnSpc>
              <a:spcBef>
                <a:spcPts val="0"/>
              </a:spcBef>
              <a:buFont typeface="Arial" panose="020B0604020202020204" pitchFamily="34" charset="0"/>
              <a:buChar char="•"/>
            </a:pPr>
            <a:endParaRPr lang="en-US" sz="2000" dirty="0">
              <a:solidFill>
                <a:schemeClr val="tx1"/>
              </a:solidFill>
            </a:endParaRPr>
          </a:p>
          <a:p>
            <a:pPr marL="457200" indent="-457200" algn="l">
              <a:lnSpc>
                <a:spcPct val="120000"/>
              </a:lnSpc>
              <a:spcBef>
                <a:spcPts val="0"/>
              </a:spcBef>
              <a:buFont typeface="Arial" panose="020B0604020202020204" pitchFamily="34" charset="0"/>
              <a:buChar char="•"/>
            </a:pPr>
            <a:endParaRPr lang="en-US" sz="2000" dirty="0" smtClean="0"/>
          </a:p>
          <a:p>
            <a:pPr marL="457200" indent="-457200" algn="l">
              <a:buFont typeface="Arial" panose="020B0604020202020204" pitchFamily="34" charset="0"/>
              <a:buChar char="•"/>
            </a:pPr>
            <a:endParaRPr lang="en-US" sz="2000" dirty="0">
              <a:solidFill>
                <a:schemeClr val="tx1"/>
              </a:solidFill>
            </a:endParaRPr>
          </a:p>
        </p:txBody>
      </p:sp>
    </p:spTree>
    <p:extLst>
      <p:ext uri="{BB962C8B-B14F-4D97-AF65-F5344CB8AC3E}">
        <p14:creationId xmlns:p14="http://schemas.microsoft.com/office/powerpoint/2010/main" val="7740340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228600"/>
            <a:ext cx="7772400" cy="1470025"/>
          </a:xfrm>
        </p:spPr>
        <p:txBody>
          <a:bodyPr>
            <a:normAutofit/>
          </a:bodyPr>
          <a:lstStyle/>
          <a:p>
            <a:r>
              <a:rPr lang="es-GT" sz="4800" b="1" dirty="0" smtClean="0">
                <a:solidFill>
                  <a:srgbClr val="D7603B"/>
                </a:solidFill>
                <a:latin typeface="+mn-lt"/>
              </a:rPr>
              <a:t>Referencias</a:t>
            </a:r>
            <a:r>
              <a:rPr lang="es-GT" sz="4800" b="1" dirty="0" smtClean="0">
                <a:latin typeface="+mn-lt"/>
              </a:rPr>
              <a:t> </a:t>
            </a:r>
            <a:endParaRPr lang="es-GT" sz="4800" b="1" dirty="0">
              <a:latin typeface="+mn-lt"/>
            </a:endParaRPr>
          </a:p>
        </p:txBody>
      </p:sp>
      <p:sp>
        <p:nvSpPr>
          <p:cNvPr id="3" name="Subtitle 2"/>
          <p:cNvSpPr>
            <a:spLocks noGrp="1"/>
          </p:cNvSpPr>
          <p:nvPr>
            <p:ph type="subTitle" idx="1"/>
          </p:nvPr>
        </p:nvSpPr>
        <p:spPr>
          <a:xfrm>
            <a:off x="990600" y="1447800"/>
            <a:ext cx="7543800" cy="4343400"/>
          </a:xfrm>
        </p:spPr>
        <p:txBody>
          <a:bodyPr>
            <a:normAutofit/>
          </a:bodyPr>
          <a:lstStyle/>
          <a:p>
            <a:pPr marL="342900" indent="-342900" algn="l">
              <a:lnSpc>
                <a:spcPct val="110000"/>
              </a:lnSpc>
              <a:spcBef>
                <a:spcPts val="0"/>
              </a:spcBef>
              <a:buFont typeface="Arial" panose="020B0604020202020204" pitchFamily="34" charset="0"/>
              <a:buChar char="•"/>
            </a:pPr>
            <a:r>
              <a:rPr lang="es-GT" sz="1800" dirty="0" smtClean="0">
                <a:solidFill>
                  <a:schemeClr val="tx1"/>
                </a:solidFill>
              </a:rPr>
              <a:t>Federación Mundial para la Salud Mental pagina web: </a:t>
            </a:r>
          </a:p>
          <a:p>
            <a:pPr algn="l">
              <a:lnSpc>
                <a:spcPct val="110000"/>
              </a:lnSpc>
              <a:spcBef>
                <a:spcPts val="0"/>
              </a:spcBef>
            </a:pPr>
            <a:r>
              <a:rPr lang="es-GT" sz="1800" dirty="0" smtClean="0">
                <a:solidFill>
                  <a:schemeClr val="tx1"/>
                </a:solidFill>
              </a:rPr>
              <a:t>      </a:t>
            </a:r>
            <a:r>
              <a:rPr lang="es-GT" sz="1800" dirty="0" smtClean="0">
                <a:solidFill>
                  <a:schemeClr val="tx1"/>
                </a:solidFill>
                <a:hlinkClick r:id="rId3"/>
              </a:rPr>
              <a:t>https://www.wfmh.global/wmhd-2017/</a:t>
            </a:r>
            <a:endParaRPr lang="es-GT" sz="1800" dirty="0" smtClean="0">
              <a:solidFill>
                <a:schemeClr val="tx1"/>
              </a:solidFill>
            </a:endParaRPr>
          </a:p>
          <a:p>
            <a:pPr marL="342900" indent="-342900" algn="l">
              <a:lnSpc>
                <a:spcPct val="110000"/>
              </a:lnSpc>
              <a:spcBef>
                <a:spcPts val="1200"/>
              </a:spcBef>
              <a:buFont typeface="Arial" panose="020B0604020202020204" pitchFamily="34" charset="0"/>
              <a:buChar char="•"/>
            </a:pPr>
            <a:r>
              <a:rPr lang="es-GT" sz="1800" dirty="0" smtClean="0">
                <a:solidFill>
                  <a:schemeClr val="tx1"/>
                </a:solidFill>
              </a:rPr>
              <a:t>Federación Mundial para la Salud Mental, Salud Mental en el Trabajo informe:</a:t>
            </a:r>
          </a:p>
          <a:p>
            <a:pPr algn="l">
              <a:lnSpc>
                <a:spcPct val="110000"/>
              </a:lnSpc>
              <a:spcBef>
                <a:spcPts val="0"/>
              </a:spcBef>
            </a:pPr>
            <a:r>
              <a:rPr lang="es-GT" sz="1800" dirty="0" smtClean="0">
                <a:solidFill>
                  <a:schemeClr val="tx1"/>
                </a:solidFill>
              </a:rPr>
              <a:t>      </a:t>
            </a:r>
            <a:r>
              <a:rPr lang="es-GT" sz="1800" dirty="0" smtClean="0">
                <a:solidFill>
                  <a:schemeClr val="tx1"/>
                </a:solidFill>
                <a:hlinkClick r:id="rId3"/>
              </a:rPr>
              <a:t>https://www.wfmh.global/wmhd-2017/</a:t>
            </a:r>
            <a:endParaRPr lang="es-GT" sz="1800" dirty="0" smtClean="0">
              <a:solidFill>
                <a:schemeClr val="tx1"/>
              </a:solidFill>
            </a:endParaRPr>
          </a:p>
          <a:p>
            <a:pPr marL="342900" indent="-342900" algn="l">
              <a:lnSpc>
                <a:spcPct val="120000"/>
              </a:lnSpc>
              <a:spcBef>
                <a:spcPts val="1200"/>
              </a:spcBef>
              <a:buFont typeface="Arial" panose="020B0604020202020204" pitchFamily="34" charset="0"/>
              <a:buChar char="•"/>
            </a:pPr>
            <a:r>
              <a:rPr lang="es-GT" sz="1800" dirty="0" smtClean="0">
                <a:solidFill>
                  <a:schemeClr val="tx1"/>
                </a:solidFill>
              </a:rPr>
              <a:t>OMS, Depresión Ficha Técnica: </a:t>
            </a:r>
            <a:r>
              <a:rPr lang="es-GT" sz="1800" dirty="0" smtClean="0">
                <a:solidFill>
                  <a:schemeClr val="tx1"/>
                </a:solidFill>
                <a:hlinkClick r:id="rId4"/>
              </a:rPr>
              <a:t>http://www.who.int/mediacentre/factsheets/fs369/en/</a:t>
            </a:r>
            <a:endParaRPr lang="es-GT" sz="1800" dirty="0" smtClean="0">
              <a:solidFill>
                <a:schemeClr val="tx1"/>
              </a:solidFill>
            </a:endParaRPr>
          </a:p>
          <a:p>
            <a:pPr marL="342900" indent="-342900" algn="l">
              <a:lnSpc>
                <a:spcPct val="120000"/>
              </a:lnSpc>
              <a:spcBef>
                <a:spcPts val="1200"/>
              </a:spcBef>
              <a:buFont typeface="Arial" panose="020B0604020202020204" pitchFamily="34" charset="0"/>
              <a:buChar char="•"/>
            </a:pPr>
            <a:r>
              <a:rPr lang="es-GT" sz="1800" dirty="0" smtClean="0">
                <a:solidFill>
                  <a:schemeClr val="tx1"/>
                </a:solidFill>
              </a:rPr>
              <a:t>OPS, Día Mundial de la Salud 2017: Depresión - Hablemos: </a:t>
            </a:r>
            <a:r>
              <a:rPr lang="en-US" sz="1800" dirty="0" smtClean="0">
                <a:solidFill>
                  <a:schemeClr val="tx1"/>
                </a:solidFill>
                <a:hlinkClick r:id="rId5"/>
              </a:rPr>
              <a:t>http</a:t>
            </a:r>
            <a:r>
              <a:rPr lang="en-US" sz="1800" dirty="0">
                <a:solidFill>
                  <a:schemeClr val="tx1"/>
                </a:solidFill>
                <a:hlinkClick r:id="rId5"/>
              </a:rPr>
              <a:t>://www.paho.org/hq/index.php?option=com_content&amp;view=article&amp;id=13016%3Aworld-health-day-2017-depression-lets-talk-&amp;</a:t>
            </a:r>
            <a:r>
              <a:rPr lang="en-US" sz="1800" dirty="0" smtClean="0">
                <a:solidFill>
                  <a:schemeClr val="tx1"/>
                </a:solidFill>
                <a:hlinkClick r:id="rId5"/>
              </a:rPr>
              <a:t>catid=1171%3Anmh-bulletin-news-day&amp;Itemid=42050&amp;lang=en</a:t>
            </a:r>
            <a:endParaRPr lang="en-US" sz="1800" dirty="0" smtClean="0">
              <a:solidFill>
                <a:schemeClr val="tx1"/>
              </a:solidFill>
            </a:endParaRPr>
          </a:p>
          <a:p>
            <a:pPr algn="l">
              <a:spcBef>
                <a:spcPts val="600"/>
              </a:spcBef>
            </a:pPr>
            <a:endParaRPr lang="en-US" sz="2400" dirty="0">
              <a:solidFill>
                <a:schemeClr val="tx1"/>
              </a:solidFill>
            </a:endParaRPr>
          </a:p>
          <a:p>
            <a:pPr marL="342900" indent="-342900" algn="l">
              <a:spcBef>
                <a:spcPts val="0"/>
              </a:spcBef>
              <a:buFont typeface="Arial" panose="020B0604020202020204" pitchFamily="34" charset="0"/>
              <a:buChar char="•"/>
            </a:pPr>
            <a:endParaRPr lang="en-US" sz="2400" dirty="0" smtClean="0">
              <a:solidFill>
                <a:schemeClr val="tx1"/>
              </a:solidFill>
            </a:endParaRPr>
          </a:p>
          <a:p>
            <a:pPr marL="342900" indent="-342900" algn="l">
              <a:spcBef>
                <a:spcPts val="0"/>
              </a:spcBef>
              <a:buFont typeface="Arial" panose="020B0604020202020204" pitchFamily="34" charset="0"/>
              <a:buChar char="•"/>
            </a:pPr>
            <a:endParaRPr lang="en-US" sz="2400" dirty="0" smtClean="0">
              <a:solidFill>
                <a:schemeClr val="tx1"/>
              </a:solidFill>
            </a:endParaRPr>
          </a:p>
          <a:p>
            <a:pPr algn="l">
              <a:spcBef>
                <a:spcPts val="0"/>
              </a:spcBef>
            </a:pPr>
            <a:endParaRPr lang="en-US" sz="2400" dirty="0" smtClean="0">
              <a:solidFill>
                <a:schemeClr val="tx1"/>
              </a:solidFill>
            </a:endParaRPr>
          </a:p>
          <a:p>
            <a:pPr algn="l">
              <a:spcBef>
                <a:spcPts val="0"/>
              </a:spcBef>
            </a:pPr>
            <a:endParaRPr lang="en-US" sz="2400" dirty="0" smtClean="0">
              <a:solidFill>
                <a:schemeClr val="tx1"/>
              </a:solidFill>
            </a:endParaRPr>
          </a:p>
          <a:p>
            <a:pPr algn="l"/>
            <a:endParaRPr lang="en-US" sz="2400" dirty="0">
              <a:solidFill>
                <a:schemeClr val="tx1"/>
              </a:solidFill>
            </a:endParaRPr>
          </a:p>
        </p:txBody>
      </p:sp>
    </p:spTree>
    <p:extLst>
      <p:ext uri="{BB962C8B-B14F-4D97-AF65-F5344CB8AC3E}">
        <p14:creationId xmlns:p14="http://schemas.microsoft.com/office/powerpoint/2010/main" val="3771747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381000" y="228600"/>
            <a:ext cx="8382000" cy="1470025"/>
          </a:xfrm>
        </p:spPr>
        <p:txBody>
          <a:bodyPr>
            <a:noAutofit/>
          </a:bodyPr>
          <a:lstStyle/>
          <a:p>
            <a:r>
              <a:rPr lang="es-GT" sz="4800" b="1" dirty="0" smtClean="0">
                <a:solidFill>
                  <a:srgbClr val="D7603B"/>
                </a:solidFill>
              </a:rPr>
              <a:t>Día Mundial de la Salud Mental</a:t>
            </a:r>
            <a:endParaRPr lang="es-GT" sz="4800" b="1" dirty="0">
              <a:solidFill>
                <a:schemeClr val="accent5">
                  <a:lumMod val="75000"/>
                </a:schemeClr>
              </a:solidFill>
            </a:endParaRPr>
          </a:p>
        </p:txBody>
      </p:sp>
      <p:sp>
        <p:nvSpPr>
          <p:cNvPr id="3" name="Subtitle 2"/>
          <p:cNvSpPr>
            <a:spLocks noGrp="1"/>
          </p:cNvSpPr>
          <p:nvPr>
            <p:ph type="subTitle" idx="1"/>
          </p:nvPr>
        </p:nvSpPr>
        <p:spPr>
          <a:xfrm>
            <a:off x="609600" y="1676400"/>
            <a:ext cx="7315200" cy="3581400"/>
          </a:xfrm>
        </p:spPr>
        <p:txBody>
          <a:bodyPr>
            <a:normAutofit/>
          </a:bodyPr>
          <a:lstStyle/>
          <a:p>
            <a:pPr marL="457200" indent="-457200" algn="l">
              <a:spcBef>
                <a:spcPts val="1200"/>
              </a:spcBef>
              <a:buFont typeface="Arial" panose="020B0604020202020204" pitchFamily="34" charset="0"/>
              <a:buChar char="•"/>
            </a:pPr>
            <a:r>
              <a:rPr lang="es-GT" sz="2400" dirty="0" smtClean="0">
                <a:solidFill>
                  <a:schemeClr val="tx1"/>
                </a:solidFill>
              </a:rPr>
              <a:t>La Organización Mundial de la Salud (OMS) en colaboración con la Federación Mundial para la Salud Mental observa el Día Mundial de la Salud Mental el 10 de octubre de cada año. </a:t>
            </a:r>
          </a:p>
          <a:p>
            <a:pPr marL="457200" indent="-457200" algn="l">
              <a:spcBef>
                <a:spcPts val="1200"/>
              </a:spcBef>
              <a:buFont typeface="Arial" panose="020B0604020202020204" pitchFamily="34" charset="0"/>
              <a:buChar char="•"/>
            </a:pPr>
            <a:r>
              <a:rPr lang="es-GT" sz="2400" dirty="0" smtClean="0">
                <a:solidFill>
                  <a:schemeClr val="tx1"/>
                </a:solidFill>
              </a:rPr>
              <a:t>Sus objetivos son crear conciencia sobre la salud mental globalmente y movilizar esfuerzas de apoyo a la salud mental.</a:t>
            </a:r>
          </a:p>
          <a:p>
            <a:pPr marL="457200" indent="-457200" algn="l">
              <a:spcBef>
                <a:spcPts val="1200"/>
              </a:spcBef>
              <a:buFont typeface="Arial" panose="020B0604020202020204" pitchFamily="34" charset="0"/>
              <a:buChar char="•"/>
            </a:pPr>
            <a:r>
              <a:rPr lang="es-GT" sz="2400" dirty="0" smtClean="0">
                <a:solidFill>
                  <a:schemeClr val="tx1"/>
                </a:solidFill>
              </a:rPr>
              <a:t>Este año el tema es </a:t>
            </a:r>
            <a:r>
              <a:rPr lang="es-GT" sz="2400" b="1" dirty="0" smtClean="0">
                <a:solidFill>
                  <a:srgbClr val="D7603B"/>
                </a:solidFill>
              </a:rPr>
              <a:t>“Salud Mental en el Trabajo.”</a:t>
            </a:r>
          </a:p>
        </p:txBody>
      </p:sp>
    </p:spTree>
    <p:extLst>
      <p:ext uri="{BB962C8B-B14F-4D97-AF65-F5344CB8AC3E}">
        <p14:creationId xmlns:p14="http://schemas.microsoft.com/office/powerpoint/2010/main" val="2384160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33400" y="206375"/>
            <a:ext cx="7772400" cy="1470025"/>
          </a:xfrm>
        </p:spPr>
        <p:txBody>
          <a:bodyPr>
            <a:normAutofit/>
          </a:bodyPr>
          <a:lstStyle/>
          <a:p>
            <a:r>
              <a:rPr lang="es-GT" sz="4800" b="1" dirty="0" smtClean="0">
                <a:solidFill>
                  <a:srgbClr val="D7603B"/>
                </a:solidFill>
                <a:latin typeface="+mn-lt"/>
              </a:rPr>
              <a:t>Salud Mental en el Trabajo</a:t>
            </a:r>
            <a:endParaRPr lang="es-GT" sz="4800" b="1" dirty="0">
              <a:solidFill>
                <a:srgbClr val="D7603B"/>
              </a:solidFill>
              <a:latin typeface="+mn-lt"/>
            </a:endParaRPr>
          </a:p>
        </p:txBody>
      </p:sp>
      <p:sp>
        <p:nvSpPr>
          <p:cNvPr id="6" name="Rectangle 5"/>
          <p:cNvSpPr/>
          <p:nvPr/>
        </p:nvSpPr>
        <p:spPr>
          <a:xfrm>
            <a:off x="457200" y="1447800"/>
            <a:ext cx="4572000" cy="4154984"/>
          </a:xfrm>
          <a:prstGeom prst="rect">
            <a:avLst/>
          </a:prstGeom>
        </p:spPr>
        <p:txBody>
          <a:bodyPr>
            <a:spAutoFit/>
          </a:bodyPr>
          <a:lstStyle/>
          <a:p>
            <a:pPr marL="285750" indent="-285750">
              <a:spcBef>
                <a:spcPts val="1200"/>
              </a:spcBef>
              <a:buFont typeface="Arial" panose="020B0604020202020204" pitchFamily="34" charset="0"/>
              <a:buChar char="•"/>
            </a:pPr>
            <a:r>
              <a:rPr lang="es-GT" dirty="0" smtClean="0"/>
              <a:t>Globalización está contribuyendo a un aumento en estrés relacionado al trabajo y sus trastornos relacionados.</a:t>
            </a:r>
          </a:p>
          <a:p>
            <a:pPr marL="285750" indent="-285750">
              <a:spcBef>
                <a:spcPts val="1200"/>
              </a:spcBef>
              <a:buFont typeface="Arial" panose="020B0604020202020204" pitchFamily="34" charset="0"/>
              <a:buChar char="•"/>
            </a:pPr>
            <a:r>
              <a:rPr lang="es-GT" dirty="0" smtClean="0"/>
              <a:t>Una de cada cinco personas en el trabajo puede padecer problemas de salud mental.</a:t>
            </a:r>
          </a:p>
          <a:p>
            <a:pPr marL="285750" indent="-285750">
              <a:spcBef>
                <a:spcPts val="1200"/>
              </a:spcBef>
              <a:buFont typeface="Arial" panose="020B0604020202020204" pitchFamily="34" charset="0"/>
              <a:buChar char="•"/>
            </a:pPr>
            <a:r>
              <a:rPr lang="es-GT" dirty="0" smtClean="0"/>
              <a:t>El estigma y la falta de conciencia de salud mental en el trabajo son barreras a la equidad. </a:t>
            </a:r>
          </a:p>
          <a:p>
            <a:pPr marL="285750" indent="-285750">
              <a:spcBef>
                <a:spcPts val="1200"/>
              </a:spcBef>
              <a:buFont typeface="Arial" panose="020B0604020202020204" pitchFamily="34" charset="0"/>
              <a:buChar char="•"/>
            </a:pPr>
            <a:r>
              <a:rPr lang="es-GT" dirty="0" smtClean="0"/>
              <a:t>Frecuentemente, las personas con problemas de salud mental ocultan sus trastornos por temor de la discriminación cuando están buscando trabajo o para proteger su trabajo.</a:t>
            </a:r>
            <a:endParaRPr lang="es-GT" dirty="0"/>
          </a:p>
        </p:txBody>
      </p:sp>
      <p:sp>
        <p:nvSpPr>
          <p:cNvPr id="7" name="Oval 6"/>
          <p:cNvSpPr/>
          <p:nvPr/>
        </p:nvSpPr>
        <p:spPr>
          <a:xfrm>
            <a:off x="5257800" y="2133600"/>
            <a:ext cx="3048000" cy="2895600"/>
          </a:xfrm>
          <a:prstGeom prst="ellipse">
            <a:avLst/>
          </a:prstGeom>
          <a:blipFill>
            <a:blip r:embed="rId3"/>
            <a:stretch>
              <a:fillRect/>
            </a:stretch>
          </a:bli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Tree>
    <p:extLst>
      <p:ext uri="{BB962C8B-B14F-4D97-AF65-F5344CB8AC3E}">
        <p14:creationId xmlns:p14="http://schemas.microsoft.com/office/powerpoint/2010/main" val="78090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704295" y="381000"/>
            <a:ext cx="7543800" cy="1295400"/>
          </a:xfrm>
        </p:spPr>
        <p:txBody>
          <a:bodyPr>
            <a:noAutofit/>
          </a:bodyPr>
          <a:lstStyle/>
          <a:p>
            <a:pPr>
              <a:lnSpc>
                <a:spcPts val="4800"/>
              </a:lnSpc>
            </a:pPr>
            <a:r>
              <a:rPr lang="es-GT" sz="4800" b="1" dirty="0" smtClean="0">
                <a:solidFill>
                  <a:srgbClr val="D7603B"/>
                </a:solidFill>
              </a:rPr>
              <a:t>Las Implicaciones de Salud Mental en el Trabajo:</a:t>
            </a:r>
            <a:endParaRPr lang="es-GT" sz="4800" b="1" dirty="0">
              <a:solidFill>
                <a:srgbClr val="D7603B"/>
              </a:solidFill>
            </a:endParaRPr>
          </a:p>
        </p:txBody>
      </p:sp>
      <p:sp>
        <p:nvSpPr>
          <p:cNvPr id="4" name="Rectangle 3"/>
          <p:cNvSpPr/>
          <p:nvPr/>
        </p:nvSpPr>
        <p:spPr>
          <a:xfrm>
            <a:off x="457200" y="1371600"/>
            <a:ext cx="8103093" cy="5380960"/>
          </a:xfrm>
          <a:prstGeom prst="rect">
            <a:avLst/>
          </a:prstGeom>
        </p:spPr>
        <p:txBody>
          <a:bodyPr wrap="square">
            <a:spAutoFit/>
          </a:bodyPr>
          <a:lstStyle/>
          <a:p>
            <a:endParaRPr lang="es-GT" dirty="0" smtClean="0"/>
          </a:p>
          <a:p>
            <a:pPr marL="285750" indent="-285750">
              <a:spcBef>
                <a:spcPts val="600"/>
              </a:spcBef>
              <a:buFont typeface="Arial" panose="020B0604020202020204" pitchFamily="34" charset="0"/>
              <a:buChar char="•"/>
            </a:pPr>
            <a:r>
              <a:rPr lang="es-GT" sz="1600" dirty="0" smtClean="0">
                <a:solidFill>
                  <a:schemeClr val="tx1">
                    <a:lumMod val="95000"/>
                    <a:lumOff val="5000"/>
                  </a:schemeClr>
                </a:solidFill>
              </a:rPr>
              <a:t>Los problemas de salud mental impactan directamente el lugar de trabajo a través de aumentos en lo siguiente: </a:t>
            </a:r>
          </a:p>
          <a:p>
            <a:pPr marL="53975">
              <a:defRPr/>
            </a:pPr>
            <a:endParaRPr lang="es-GT" altLang="en-US" sz="1600" dirty="0" smtClean="0">
              <a:solidFill>
                <a:schemeClr val="tx1">
                  <a:lumMod val="95000"/>
                  <a:lumOff val="5000"/>
                </a:schemeClr>
              </a:solidFill>
            </a:endParaRPr>
          </a:p>
          <a:p>
            <a:pPr marL="1657350" lvl="3" indent="-285750">
              <a:spcBef>
                <a:spcPct val="0"/>
              </a:spcBef>
              <a:buFont typeface="Wingdings" panose="05000000000000000000" pitchFamily="2" charset="2"/>
              <a:buChar char="v"/>
              <a:defRPr/>
            </a:pPr>
            <a:r>
              <a:rPr lang="es-GT" altLang="en-US" sz="1600" b="1" dirty="0" smtClean="0">
                <a:solidFill>
                  <a:schemeClr val="accent5">
                    <a:lumMod val="75000"/>
                  </a:schemeClr>
                </a:solidFill>
              </a:rPr>
              <a:t>Ausentismo (días del trabajo perdidos)</a:t>
            </a:r>
          </a:p>
          <a:p>
            <a:pPr marL="1657350" lvl="3" indent="-285750">
              <a:spcBef>
                <a:spcPct val="0"/>
              </a:spcBef>
              <a:buFont typeface="Wingdings" panose="05000000000000000000" pitchFamily="2" charset="2"/>
              <a:buChar char="v"/>
              <a:defRPr/>
            </a:pPr>
            <a:r>
              <a:rPr lang="es-GT" altLang="en-US" sz="1600" b="1" dirty="0" smtClean="0">
                <a:solidFill>
                  <a:schemeClr val="accent5">
                    <a:lumMod val="75000"/>
                  </a:schemeClr>
                </a:solidFill>
              </a:rPr>
              <a:t>Presentismo (productividad reducida) </a:t>
            </a:r>
          </a:p>
          <a:p>
            <a:pPr marL="1657350" lvl="3" indent="-285750">
              <a:spcBef>
                <a:spcPct val="0"/>
              </a:spcBef>
              <a:buFont typeface="Wingdings" panose="05000000000000000000" pitchFamily="2" charset="2"/>
              <a:buChar char="v"/>
              <a:defRPr/>
            </a:pPr>
            <a:r>
              <a:rPr lang="es-GT" sz="1600" b="1" dirty="0" smtClean="0">
                <a:solidFill>
                  <a:schemeClr val="accent5">
                    <a:lumMod val="75000"/>
                  </a:schemeClr>
                </a:solidFill>
              </a:rPr>
              <a:t>Reclamos de incapacitación</a:t>
            </a:r>
          </a:p>
          <a:p>
            <a:pPr marL="1657350" lvl="3" indent="-285750">
              <a:spcBef>
                <a:spcPct val="0"/>
              </a:spcBef>
              <a:buFont typeface="Wingdings" panose="05000000000000000000" pitchFamily="2" charset="2"/>
              <a:buChar char="v"/>
              <a:defRPr/>
            </a:pPr>
            <a:r>
              <a:rPr lang="es-GT" altLang="en-US" sz="1600" b="1" dirty="0" smtClean="0">
                <a:solidFill>
                  <a:schemeClr val="accent5">
                    <a:lumMod val="75000"/>
                  </a:schemeClr>
                </a:solidFill>
              </a:rPr>
              <a:t>Lesiones / enfermedades</a:t>
            </a:r>
          </a:p>
          <a:p>
            <a:pPr marL="1657350" lvl="3" indent="-285750">
              <a:spcBef>
                <a:spcPct val="0"/>
              </a:spcBef>
              <a:buFont typeface="Wingdings" panose="05000000000000000000" pitchFamily="2" charset="2"/>
              <a:buChar char="v"/>
              <a:defRPr/>
            </a:pPr>
            <a:r>
              <a:rPr lang="es-GT" altLang="en-US" sz="1600" b="1" dirty="0" smtClean="0">
                <a:solidFill>
                  <a:schemeClr val="accent5">
                    <a:lumMod val="75000"/>
                  </a:schemeClr>
                </a:solidFill>
              </a:rPr>
              <a:t>Quejas de personal </a:t>
            </a:r>
          </a:p>
          <a:p>
            <a:pPr marL="1657350" lvl="3" indent="-285750">
              <a:spcBef>
                <a:spcPct val="0"/>
              </a:spcBef>
              <a:buFont typeface="Wingdings" panose="05000000000000000000" pitchFamily="2" charset="2"/>
              <a:buChar char="v"/>
              <a:defRPr/>
            </a:pPr>
            <a:r>
              <a:rPr lang="es-GT" altLang="en-US" sz="1600" b="1" dirty="0" smtClean="0">
                <a:solidFill>
                  <a:schemeClr val="accent5">
                    <a:lumMod val="75000"/>
                  </a:schemeClr>
                </a:solidFill>
              </a:rPr>
              <a:t>Rotación de personal </a:t>
            </a:r>
          </a:p>
          <a:p>
            <a:pPr marL="1657350" lvl="3" indent="-285750">
              <a:spcBef>
                <a:spcPct val="0"/>
              </a:spcBef>
              <a:buFont typeface="Wingdings" panose="05000000000000000000" pitchFamily="2" charset="2"/>
              <a:buChar char="v"/>
              <a:defRPr/>
            </a:pPr>
            <a:r>
              <a:rPr lang="es-GT" altLang="en-US" sz="1600" b="1" dirty="0" smtClean="0">
                <a:solidFill>
                  <a:schemeClr val="accent5">
                    <a:lumMod val="75000"/>
                  </a:schemeClr>
                </a:solidFill>
              </a:rPr>
              <a:t>Consecuencias legales</a:t>
            </a:r>
          </a:p>
          <a:p>
            <a:pPr lvl="2">
              <a:spcBef>
                <a:spcPct val="0"/>
              </a:spcBef>
              <a:defRPr/>
            </a:pPr>
            <a:endParaRPr lang="es-GT" altLang="en-US" sz="1600" dirty="0" smtClean="0">
              <a:solidFill>
                <a:schemeClr val="tx1">
                  <a:lumMod val="95000"/>
                  <a:lumOff val="5000"/>
                </a:schemeClr>
              </a:solidFill>
            </a:endParaRPr>
          </a:p>
          <a:p>
            <a:pPr marL="463550" indent="-463550">
              <a:spcBef>
                <a:spcPct val="0"/>
              </a:spcBef>
              <a:spcAft>
                <a:spcPts val="800"/>
              </a:spcAft>
              <a:buFont typeface="Arial" panose="020B0604020202020204" pitchFamily="34" charset="0"/>
              <a:buChar char="•"/>
              <a:defRPr/>
            </a:pPr>
            <a:r>
              <a:rPr lang="es-GT" sz="1600" dirty="0" smtClean="0">
                <a:solidFill>
                  <a:schemeClr val="tx1">
                    <a:lumMod val="95000"/>
                    <a:lumOff val="5000"/>
                  </a:schemeClr>
                </a:solidFill>
              </a:rPr>
              <a:t>Costos globales anuales de problemas de salud mental se estiman en 2.5 billón USD y se espera que subirán hasta 6 billón USD en 2030. </a:t>
            </a:r>
            <a:endParaRPr lang="es-GT" altLang="en-US" sz="1600" dirty="0" smtClean="0">
              <a:solidFill>
                <a:schemeClr val="tx1">
                  <a:lumMod val="95000"/>
                  <a:lumOff val="5000"/>
                </a:schemeClr>
              </a:solidFill>
            </a:endParaRPr>
          </a:p>
          <a:p>
            <a:pPr marL="463550" indent="-463550">
              <a:spcBef>
                <a:spcPct val="0"/>
              </a:spcBef>
              <a:spcAft>
                <a:spcPts val="800"/>
              </a:spcAft>
              <a:buFont typeface="Arial" panose="020B0604020202020204" pitchFamily="34" charset="0"/>
              <a:buChar char="•"/>
              <a:defRPr/>
            </a:pPr>
            <a:r>
              <a:rPr lang="es-GT" sz="1600" dirty="0" smtClean="0">
                <a:solidFill>
                  <a:schemeClr val="tx1">
                    <a:lumMod val="95000"/>
                    <a:lumOff val="5000"/>
                  </a:schemeClr>
                </a:solidFill>
              </a:rPr>
              <a:t>La depresión en el trabajo es una causa principal de productividad perdida, </a:t>
            </a:r>
            <a:r>
              <a:rPr lang="es-GT" sz="1600" dirty="0" smtClean="0"/>
              <a:t>ausencia por enfermedad y retiro </a:t>
            </a:r>
            <a:r>
              <a:rPr lang="es-GT" sz="1600" dirty="0" smtClean="0">
                <a:solidFill>
                  <a:schemeClr val="tx1">
                    <a:lumMod val="95000"/>
                    <a:lumOff val="5000"/>
                  </a:schemeClr>
                </a:solidFill>
              </a:rPr>
              <a:t>prematuro. </a:t>
            </a:r>
          </a:p>
          <a:p>
            <a:pPr marL="463550" indent="-463550">
              <a:spcBef>
                <a:spcPct val="0"/>
              </a:spcBef>
              <a:spcAft>
                <a:spcPts val="800"/>
              </a:spcAft>
              <a:buClr>
                <a:srgbClr val="0081C6"/>
              </a:buClr>
              <a:buFont typeface="Arial" panose="020B0604020202020204" pitchFamily="34" charset="0"/>
              <a:buChar char="•"/>
              <a:defRPr/>
            </a:pPr>
            <a:endParaRPr lang="en-US" altLang="en-US" dirty="0" smtClean="0"/>
          </a:p>
          <a:p>
            <a:pPr>
              <a:spcBef>
                <a:spcPct val="0"/>
              </a:spcBef>
              <a:spcAft>
                <a:spcPts val="800"/>
              </a:spcAft>
              <a:buClr>
                <a:srgbClr val="0081C6"/>
              </a:buClr>
              <a:defRPr/>
            </a:pPr>
            <a:endParaRPr lang="en-US" altLang="en-US" dirty="0"/>
          </a:p>
          <a:p>
            <a:pPr marL="285750" indent="-285750">
              <a:buFont typeface="Arial" panose="020B0604020202020204" pitchFamily="34" charset="0"/>
              <a:buChar char="•"/>
            </a:pPr>
            <a:endParaRPr lang="es-GT" dirty="0"/>
          </a:p>
        </p:txBody>
      </p:sp>
    </p:spTree>
    <p:extLst>
      <p:ext uri="{BB962C8B-B14F-4D97-AF65-F5344CB8AC3E}">
        <p14:creationId xmlns:p14="http://schemas.microsoft.com/office/powerpoint/2010/main" val="2604888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304800"/>
            <a:ext cx="7315200" cy="1219200"/>
          </a:xfrm>
        </p:spPr>
        <p:txBody>
          <a:bodyPr>
            <a:normAutofit/>
          </a:bodyPr>
          <a:lstStyle/>
          <a:p>
            <a:r>
              <a:rPr lang="es-GT" sz="4800" b="1" dirty="0" smtClean="0">
                <a:solidFill>
                  <a:srgbClr val="D7603B"/>
                </a:solidFill>
              </a:rPr>
              <a:t>Depresión</a:t>
            </a:r>
            <a:endParaRPr lang="es-GT" sz="4800" b="1" dirty="0">
              <a:solidFill>
                <a:srgbClr val="D7603B"/>
              </a:solidFill>
            </a:endParaRPr>
          </a:p>
        </p:txBody>
      </p:sp>
      <p:sp>
        <p:nvSpPr>
          <p:cNvPr id="3" name="Subtitle 2"/>
          <p:cNvSpPr>
            <a:spLocks noGrp="1"/>
          </p:cNvSpPr>
          <p:nvPr>
            <p:ph type="subTitle" idx="1"/>
          </p:nvPr>
        </p:nvSpPr>
        <p:spPr>
          <a:xfrm>
            <a:off x="609600" y="1600200"/>
            <a:ext cx="7848600" cy="3962400"/>
          </a:xfrm>
        </p:spPr>
        <p:txBody>
          <a:bodyPr>
            <a:normAutofit lnSpcReduction="10000"/>
          </a:bodyPr>
          <a:lstStyle/>
          <a:p>
            <a:pPr marL="457200" indent="-457200" algn="l">
              <a:spcBef>
                <a:spcPts val="1800"/>
              </a:spcBef>
              <a:buFont typeface="Arial" panose="020B0604020202020204" pitchFamily="34" charset="0"/>
              <a:buChar char="•"/>
            </a:pPr>
            <a:r>
              <a:rPr lang="es-GT" sz="2400" dirty="0" smtClean="0">
                <a:solidFill>
                  <a:schemeClr val="tx1"/>
                </a:solidFill>
              </a:rPr>
              <a:t>Globalmente, mas de 300 millones de personas de todas edades padecen la depresión. </a:t>
            </a:r>
          </a:p>
          <a:p>
            <a:pPr marL="457200" indent="-457200" algn="l">
              <a:spcBef>
                <a:spcPts val="1800"/>
              </a:spcBef>
              <a:buFont typeface="Arial" panose="020B0604020202020204" pitchFamily="34" charset="0"/>
              <a:buChar char="•"/>
            </a:pPr>
            <a:r>
              <a:rPr lang="es-GT" sz="2400" dirty="0" smtClean="0">
                <a:solidFill>
                  <a:schemeClr val="tx1"/>
                </a:solidFill>
              </a:rPr>
              <a:t>Depresión es la causa principal de la discapacidad y es un gran factor contribuyente a la carga mundial de enfermedades. </a:t>
            </a:r>
          </a:p>
          <a:p>
            <a:pPr marL="457200" indent="-457200" algn="l">
              <a:spcBef>
                <a:spcPts val="1800"/>
              </a:spcBef>
              <a:buFont typeface="Arial" panose="020B0604020202020204" pitchFamily="34" charset="0"/>
              <a:buChar char="•"/>
            </a:pPr>
            <a:r>
              <a:rPr lang="es-GT" sz="2400" dirty="0" smtClean="0">
                <a:solidFill>
                  <a:schemeClr val="tx1"/>
                </a:solidFill>
              </a:rPr>
              <a:t>En el peor caso, la depresión puede llegar hasta el suicidio.</a:t>
            </a:r>
          </a:p>
          <a:p>
            <a:pPr marL="457200" indent="-457200" algn="l">
              <a:spcBef>
                <a:spcPts val="1800"/>
              </a:spcBef>
              <a:buFont typeface="Arial" panose="020B0604020202020204" pitchFamily="34" charset="0"/>
              <a:buChar char="•"/>
            </a:pPr>
            <a:r>
              <a:rPr lang="es-GT" sz="2400" dirty="0" smtClean="0">
                <a:solidFill>
                  <a:schemeClr val="tx1"/>
                </a:solidFill>
              </a:rPr>
              <a:t>Hay tratamientos efectivos para la depresión, incluyendo medicamentos y psicoterapia</a:t>
            </a:r>
            <a:r>
              <a:rPr lang="es-GT" sz="2400" dirty="0" smtClean="0">
                <a:solidFill>
                  <a:schemeClr val="accent5">
                    <a:lumMod val="75000"/>
                  </a:schemeClr>
                </a:solidFill>
              </a:rPr>
              <a:t>.</a:t>
            </a:r>
          </a:p>
          <a:p>
            <a:pPr marL="457200" indent="-457200" algn="l">
              <a:buFont typeface="Arial" panose="020B0604020202020204" pitchFamily="34" charset="0"/>
              <a:buChar char="•"/>
            </a:pPr>
            <a:endParaRPr lang="en-US" sz="1600" dirty="0"/>
          </a:p>
        </p:txBody>
      </p:sp>
    </p:spTree>
    <p:extLst>
      <p:ext uri="{BB962C8B-B14F-4D97-AF65-F5344CB8AC3E}">
        <p14:creationId xmlns:p14="http://schemas.microsoft.com/office/powerpoint/2010/main" val="2484504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Autofit/>
          </a:bodyPr>
          <a:lstStyle/>
          <a:p>
            <a:pPr>
              <a:lnSpc>
                <a:spcPts val="4800"/>
              </a:lnSpc>
            </a:pPr>
            <a:r>
              <a:rPr lang="es-GT" sz="4800" b="1" dirty="0" smtClean="0">
                <a:solidFill>
                  <a:srgbClr val="2F9593"/>
                </a:solidFill>
                <a:latin typeface="+mn-lt"/>
              </a:rPr>
              <a:t>“</a:t>
            </a:r>
            <a:r>
              <a:rPr lang="es-GT" sz="4800" b="1" dirty="0" smtClean="0">
                <a:solidFill>
                  <a:schemeClr val="accent5">
                    <a:lumMod val="75000"/>
                  </a:schemeClr>
                </a:solidFill>
                <a:latin typeface="+mn-lt"/>
              </a:rPr>
              <a:t>Depresión</a:t>
            </a:r>
            <a:r>
              <a:rPr lang="es-GT" sz="4800" b="1" dirty="0" smtClean="0">
                <a:solidFill>
                  <a:srgbClr val="2F9593"/>
                </a:solidFill>
                <a:latin typeface="+mn-lt"/>
              </a:rPr>
              <a:t>. Hablemos” </a:t>
            </a:r>
            <a:r>
              <a:rPr lang="es-GT" sz="4800" b="1" dirty="0" smtClean="0">
                <a:solidFill>
                  <a:srgbClr val="D7603B"/>
                </a:solidFill>
                <a:latin typeface="+mn-lt"/>
              </a:rPr>
              <a:t>Campaña </a:t>
            </a:r>
            <a:endParaRPr lang="es-GT" sz="4800" b="1" dirty="0">
              <a:solidFill>
                <a:srgbClr val="D7603B"/>
              </a:solidFill>
              <a:latin typeface="+mn-lt"/>
            </a:endParaRPr>
          </a:p>
        </p:txBody>
      </p:sp>
      <p:sp>
        <p:nvSpPr>
          <p:cNvPr id="5" name="TextBox 4"/>
          <p:cNvSpPr txBox="1"/>
          <p:nvPr/>
        </p:nvSpPr>
        <p:spPr>
          <a:xfrm>
            <a:off x="762000" y="1765280"/>
            <a:ext cx="4724400" cy="3416320"/>
          </a:xfrm>
          <a:prstGeom prst="rect">
            <a:avLst/>
          </a:prstGeom>
          <a:noFill/>
        </p:spPr>
        <p:txBody>
          <a:bodyPr wrap="square" rtlCol="0">
            <a:spAutoFit/>
          </a:bodyPr>
          <a:lstStyle/>
          <a:p>
            <a:pPr marL="285750" indent="-285750">
              <a:buFont typeface="Arial" panose="020B0604020202020204" pitchFamily="34" charset="0"/>
              <a:buChar char="•"/>
            </a:pPr>
            <a:r>
              <a:rPr lang="es-GT" dirty="0" smtClean="0"/>
              <a:t>Depresión era el tema de la </a:t>
            </a:r>
            <a:r>
              <a:rPr lang="es-GT" dirty="0"/>
              <a:t>campaña </a:t>
            </a:r>
            <a:r>
              <a:rPr lang="es-GT" dirty="0" smtClean="0"/>
              <a:t>anual del Día Mundial de la Salud en 2017. </a:t>
            </a:r>
          </a:p>
          <a:p>
            <a:endParaRPr lang="es-GT" dirty="0" smtClean="0"/>
          </a:p>
          <a:p>
            <a:pPr marL="285750" indent="-285750">
              <a:buFont typeface="Arial" panose="020B0604020202020204" pitchFamily="34" charset="0"/>
              <a:buChar char="•"/>
            </a:pPr>
            <a:r>
              <a:rPr lang="es-GT" dirty="0" smtClean="0"/>
              <a:t>La meta principal de </a:t>
            </a:r>
            <a:r>
              <a:rPr lang="es-GT" dirty="0"/>
              <a:t>la </a:t>
            </a:r>
            <a:r>
              <a:rPr lang="es-GT" dirty="0" smtClean="0"/>
              <a:t>campaña, que comenzó el 10 de octubre 2016, Día Mundial de La Salud Mental, era que mas personas con depresión, en todos los países, buscaran y recibieran apoyo. </a:t>
            </a:r>
          </a:p>
          <a:p>
            <a:endParaRPr lang="en-US" dirty="0"/>
          </a:p>
          <a:p>
            <a:pPr marL="285750" indent="-285750">
              <a:buFont typeface="Arial" panose="020B0604020202020204" pitchFamily="34" charset="0"/>
              <a:buChar char="•"/>
            </a:pPr>
            <a:r>
              <a:rPr lang="es-GT" dirty="0" smtClean="0"/>
              <a:t>El corazón de la campaña era la importancia de hablar sobre depresión, sus consecuencias prevención y tratamiento. </a:t>
            </a:r>
            <a:endParaRPr lang="es-GT" dirty="0"/>
          </a:p>
        </p:txBody>
      </p:sp>
      <p:pic>
        <p:nvPicPr>
          <p:cNvPr id="1028" name="Picture 4" descr="World Health Day 2017 poster - Depression: Let's tal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1600200"/>
            <a:ext cx="2649984" cy="38424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4606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228600"/>
            <a:ext cx="8229600" cy="1143000"/>
          </a:xfrm>
        </p:spPr>
        <p:txBody>
          <a:bodyPr>
            <a:normAutofit/>
          </a:bodyPr>
          <a:lstStyle/>
          <a:p>
            <a:r>
              <a:rPr lang="es-GT" sz="4800" b="1" dirty="0" smtClean="0">
                <a:solidFill>
                  <a:srgbClr val="D7603B"/>
                </a:solidFill>
                <a:latin typeface="+mn-lt"/>
              </a:rPr>
              <a:t>Depresión en el Trabajo</a:t>
            </a:r>
            <a:endParaRPr lang="es-GT" sz="4800" b="1" dirty="0">
              <a:solidFill>
                <a:srgbClr val="D7603B"/>
              </a:solidFill>
              <a:latin typeface="+mn-lt"/>
            </a:endParaRPr>
          </a:p>
        </p:txBody>
      </p:sp>
      <p:sp>
        <p:nvSpPr>
          <p:cNvPr id="4" name="Rectangle 3"/>
          <p:cNvSpPr/>
          <p:nvPr/>
        </p:nvSpPr>
        <p:spPr>
          <a:xfrm>
            <a:off x="748683" y="1502182"/>
            <a:ext cx="6781800" cy="3831818"/>
          </a:xfrm>
          <a:prstGeom prst="rect">
            <a:avLst/>
          </a:prstGeom>
        </p:spPr>
        <p:txBody>
          <a:bodyPr wrap="square">
            <a:spAutoFit/>
          </a:bodyPr>
          <a:lstStyle/>
          <a:p>
            <a:pPr marL="457200" indent="-457200">
              <a:spcBef>
                <a:spcPts val="1800"/>
              </a:spcBef>
              <a:buFont typeface="Arial" panose="020B0604020202020204" pitchFamily="34" charset="0"/>
              <a:buChar char="•"/>
            </a:pPr>
            <a:r>
              <a:rPr lang="es-GT" dirty="0" smtClean="0">
                <a:solidFill>
                  <a:schemeClr val="tx1">
                    <a:lumMod val="95000"/>
                    <a:lumOff val="5000"/>
                  </a:schemeClr>
                </a:solidFill>
              </a:rPr>
              <a:t>Hay evidencia que tratar la depresión resulta en una disminución de 40-60%  en ausentismo y/o presentismo. </a:t>
            </a:r>
          </a:p>
          <a:p>
            <a:pPr marL="457200" indent="-457200">
              <a:spcBef>
                <a:spcPts val="1800"/>
              </a:spcBef>
              <a:buFont typeface="Arial" panose="020B0604020202020204" pitchFamily="34" charset="0"/>
              <a:buChar char="•"/>
            </a:pPr>
            <a:r>
              <a:rPr lang="es-GT" dirty="0" smtClean="0">
                <a:solidFill>
                  <a:schemeClr val="tx1">
                    <a:lumMod val="95000"/>
                    <a:lumOff val="5000"/>
                  </a:schemeClr>
                </a:solidFill>
              </a:rPr>
              <a:t>Solo $1 USD de inversión en el tratamiento para la depresión y ansiedad produce una ganancia de $4 USD en forma de mejor salud y habilidad para trabajar. </a:t>
            </a:r>
          </a:p>
          <a:p>
            <a:pPr marL="457200" indent="-457200">
              <a:spcBef>
                <a:spcPts val="1800"/>
              </a:spcBef>
              <a:buFont typeface="Arial" panose="020B0604020202020204" pitchFamily="34" charset="0"/>
              <a:buChar char="•"/>
            </a:pPr>
            <a:r>
              <a:rPr lang="es-GT" dirty="0" smtClean="0">
                <a:solidFill>
                  <a:schemeClr val="tx1">
                    <a:lumMod val="95000"/>
                    <a:lumOff val="5000"/>
                  </a:schemeClr>
                </a:solidFill>
              </a:rPr>
              <a:t>Cuando se aborda la depresión en el trabajo de manera proactiva, los empleadores pueden reducir costos, y aún más importante, apoyar a crear un entorno de empleados mas sanos. </a:t>
            </a:r>
          </a:p>
          <a:p>
            <a:pPr marL="457200" indent="-457200">
              <a:spcBef>
                <a:spcPts val="1800"/>
              </a:spcBef>
              <a:buFont typeface="Arial" panose="020B0604020202020204" pitchFamily="34" charset="0"/>
              <a:buChar char="•"/>
            </a:pPr>
            <a:r>
              <a:rPr lang="es-GT" dirty="0" smtClean="0">
                <a:solidFill>
                  <a:schemeClr val="tx1">
                    <a:lumMod val="95000"/>
                    <a:lumOff val="5000"/>
                  </a:schemeClr>
                </a:solidFill>
              </a:rPr>
              <a:t>Es importante que los empleadores y colegas puedan reconocer los signos de depresión en sus empleados y compañeros de trabajo para poder apoyarlors efectivamente. </a:t>
            </a:r>
            <a:endParaRPr lang="es-GT" dirty="0">
              <a:solidFill>
                <a:schemeClr val="tx1">
                  <a:lumMod val="95000"/>
                  <a:lumOff val="5000"/>
                </a:schemeClr>
              </a:solidFill>
            </a:endParaRPr>
          </a:p>
        </p:txBody>
      </p:sp>
    </p:spTree>
    <p:extLst>
      <p:ext uri="{BB962C8B-B14F-4D97-AF65-F5344CB8AC3E}">
        <p14:creationId xmlns:p14="http://schemas.microsoft.com/office/powerpoint/2010/main" val="2976919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81000"/>
            <a:ext cx="9144000" cy="6858000"/>
          </a:xfrm>
          <a:prstGeom prst="rect">
            <a:avLst/>
          </a:prstGeom>
        </p:spPr>
      </p:pic>
      <p:sp>
        <p:nvSpPr>
          <p:cNvPr id="2" name="Title 1"/>
          <p:cNvSpPr>
            <a:spLocks noGrp="1"/>
          </p:cNvSpPr>
          <p:nvPr>
            <p:ph type="ctrTitle"/>
          </p:nvPr>
        </p:nvSpPr>
        <p:spPr>
          <a:xfrm>
            <a:off x="381000" y="304799"/>
            <a:ext cx="8610600" cy="990601"/>
          </a:xfrm>
        </p:spPr>
        <p:txBody>
          <a:bodyPr>
            <a:noAutofit/>
          </a:bodyPr>
          <a:lstStyle/>
          <a:p>
            <a:pPr>
              <a:lnSpc>
                <a:spcPts val="4800"/>
              </a:lnSpc>
            </a:pPr>
            <a:r>
              <a:rPr lang="es-GT" sz="4000" b="1" dirty="0" smtClean="0">
                <a:solidFill>
                  <a:srgbClr val="D7603B"/>
                </a:solidFill>
              </a:rPr>
              <a:t>Identificando la Depresión </a:t>
            </a:r>
            <a:br>
              <a:rPr lang="es-GT" sz="4000" b="1" dirty="0" smtClean="0">
                <a:solidFill>
                  <a:srgbClr val="D7603B"/>
                </a:solidFill>
              </a:rPr>
            </a:br>
            <a:r>
              <a:rPr lang="es-GT" sz="4000" b="1" dirty="0" smtClean="0">
                <a:solidFill>
                  <a:srgbClr val="D7603B"/>
                </a:solidFill>
              </a:rPr>
              <a:t>en el Trabajo</a:t>
            </a:r>
            <a:endParaRPr lang="es-GT" sz="4000" b="1" dirty="0">
              <a:solidFill>
                <a:srgbClr val="D7603B"/>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434650625"/>
              </p:ext>
            </p:extLst>
          </p:nvPr>
        </p:nvGraphicFramePr>
        <p:xfrm>
          <a:off x="1295400" y="1371600"/>
          <a:ext cx="6553200" cy="4555104"/>
        </p:xfrm>
        <a:graphic>
          <a:graphicData uri="http://schemas.openxmlformats.org/drawingml/2006/table">
            <a:tbl>
              <a:tblPr firstRow="1" bandRow="1">
                <a:tableStyleId>{073A0DAA-6AF3-43AB-8588-CEC1D06C72B9}</a:tableStyleId>
              </a:tblPr>
              <a:tblGrid>
                <a:gridCol w="3276600"/>
                <a:gridCol w="3276600"/>
              </a:tblGrid>
              <a:tr h="412600">
                <a:tc>
                  <a:txBody>
                    <a:bodyPr/>
                    <a:lstStyle/>
                    <a:p>
                      <a:r>
                        <a:rPr lang="es-GT" sz="1800" noProof="0" dirty="0" smtClean="0">
                          <a:solidFill>
                            <a:schemeClr val="bg1"/>
                          </a:solidFill>
                        </a:rPr>
                        <a:t>Como se siente la depresión </a:t>
                      </a:r>
                      <a:endParaRPr lang="es-GT" sz="1800" noProof="0" dirty="0">
                        <a:solidFill>
                          <a:schemeClr val="bg1"/>
                        </a:solidFill>
                      </a:endParaRPr>
                    </a:p>
                  </a:txBody>
                  <a:tcPr marL="82732" marR="82732" marT="41365" marB="413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9593"/>
                    </a:solidFill>
                  </a:tcPr>
                </a:tc>
                <a:tc>
                  <a:txBody>
                    <a:bodyPr/>
                    <a:lstStyle/>
                    <a:p>
                      <a:r>
                        <a:rPr lang="es-GT" sz="1800" noProof="0" dirty="0" smtClean="0">
                          <a:solidFill>
                            <a:schemeClr val="bg1"/>
                          </a:solidFill>
                        </a:rPr>
                        <a:t>Como lo ven </a:t>
                      </a:r>
                      <a:r>
                        <a:rPr lang="es-GT" sz="1800" baseline="0" noProof="0" dirty="0" smtClean="0">
                          <a:solidFill>
                            <a:schemeClr val="bg1"/>
                          </a:solidFill>
                        </a:rPr>
                        <a:t>los compañeros </a:t>
                      </a:r>
                      <a:endParaRPr lang="es-GT" sz="1800" noProof="0" dirty="0">
                        <a:solidFill>
                          <a:schemeClr val="bg1"/>
                        </a:solidFill>
                      </a:endParaRPr>
                    </a:p>
                  </a:txBody>
                  <a:tcPr marL="82732" marR="82732" marT="41365" marB="413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F9593"/>
                    </a:solidFill>
                  </a:tcPr>
                </a:tc>
              </a:tr>
              <a:tr h="348238">
                <a:tc>
                  <a:txBody>
                    <a:bodyPr/>
                    <a:lstStyle/>
                    <a:p>
                      <a:r>
                        <a:rPr lang="es-GT" sz="1400" noProof="0" dirty="0" smtClean="0"/>
                        <a:t>Profundos</a:t>
                      </a:r>
                      <a:r>
                        <a:rPr lang="es-GT" sz="1400" baseline="0" noProof="0" dirty="0" smtClean="0"/>
                        <a:t> s</a:t>
                      </a:r>
                      <a:r>
                        <a:rPr lang="es-GT" sz="1400" noProof="0" dirty="0" smtClean="0"/>
                        <a:t>entimientos de tristeza</a:t>
                      </a:r>
                      <a:endParaRPr lang="es-GT" sz="1400" noProof="0" dirty="0"/>
                    </a:p>
                  </a:txBody>
                  <a:tcPr marL="82732" marR="82732" marT="41365" marB="413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GT" sz="1400" noProof="0" dirty="0" smtClean="0"/>
                        <a:t>Se aísla</a:t>
                      </a:r>
                      <a:r>
                        <a:rPr lang="es-GT" sz="1400" baseline="0" noProof="0" dirty="0" smtClean="0"/>
                        <a:t> </a:t>
                      </a:r>
                      <a:r>
                        <a:rPr lang="es-GT" sz="1400" noProof="0" dirty="0" smtClean="0"/>
                        <a:t>del equipo </a:t>
                      </a:r>
                      <a:endParaRPr lang="es-GT" sz="1400" noProof="0" dirty="0"/>
                    </a:p>
                  </a:txBody>
                  <a:tcPr marL="82732" marR="82732" marT="41365" marB="413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2783">
                <a:tc>
                  <a:txBody>
                    <a:bodyPr/>
                    <a:lstStyle/>
                    <a:p>
                      <a:r>
                        <a:rPr lang="es-GT" sz="1400" noProof="0" dirty="0" smtClean="0"/>
                        <a:t>Perdida de interés en el trabajo o actividades</a:t>
                      </a:r>
                      <a:r>
                        <a:rPr lang="es-GT" sz="1400" baseline="0" noProof="0" dirty="0" smtClean="0"/>
                        <a:t> sociales</a:t>
                      </a:r>
                      <a:endParaRPr lang="es-GT" sz="1400" noProof="0" dirty="0"/>
                    </a:p>
                  </a:txBody>
                  <a:tcPr marL="82732" marR="82732" marT="41365" marB="413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GT" sz="1400" noProof="0" dirty="0" smtClean="0"/>
                        <a:t>Apatía, indiferencia  </a:t>
                      </a:r>
                      <a:endParaRPr lang="es-GT" sz="1400" noProof="0" dirty="0"/>
                    </a:p>
                  </a:txBody>
                  <a:tcPr marL="82732" marR="82732" marT="41365" marB="413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6170">
                <a:tc>
                  <a:txBody>
                    <a:bodyPr/>
                    <a:lstStyle/>
                    <a:p>
                      <a:r>
                        <a:rPr lang="es-GT" sz="1400" noProof="0" dirty="0" smtClean="0"/>
                        <a:t>Concentración reducida </a:t>
                      </a:r>
                      <a:endParaRPr lang="es-GT" sz="1400" noProof="0" dirty="0"/>
                    </a:p>
                  </a:txBody>
                  <a:tcPr marL="82732" marR="82732" marT="41365" marB="413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GT" sz="1400" noProof="0" dirty="0" smtClean="0"/>
                        <a:t>Olvidar las tareas o</a:t>
                      </a:r>
                      <a:r>
                        <a:rPr lang="es-GT" sz="1400" baseline="0" noProof="0" dirty="0" smtClean="0"/>
                        <a:t> </a:t>
                      </a:r>
                      <a:r>
                        <a:rPr lang="es-GT" sz="1400" noProof="0" dirty="0" smtClean="0"/>
                        <a:t>fechas límites</a:t>
                      </a:r>
                      <a:endParaRPr lang="es-GT" sz="1400" noProof="0" dirty="0"/>
                    </a:p>
                  </a:txBody>
                  <a:tcPr marL="82732" marR="82732" marT="41365" marB="413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5582">
                <a:tc>
                  <a:txBody>
                    <a:bodyPr/>
                    <a:lstStyle/>
                    <a:p>
                      <a:r>
                        <a:rPr lang="es-GT" sz="1400" noProof="0" dirty="0" smtClean="0"/>
                        <a:t>Olvido</a:t>
                      </a:r>
                      <a:r>
                        <a:rPr lang="es-GT" sz="1400" baseline="0" noProof="0" dirty="0" smtClean="0"/>
                        <a:t> y dificultad </a:t>
                      </a:r>
                      <a:r>
                        <a:rPr lang="es-GT" sz="1400" noProof="0" dirty="0" smtClean="0"/>
                        <a:t>recordar cosa</a:t>
                      </a:r>
                      <a:r>
                        <a:rPr lang="es-GT" sz="1400" baseline="0" noProof="0" dirty="0" smtClean="0"/>
                        <a:t>s </a:t>
                      </a:r>
                      <a:r>
                        <a:rPr lang="es-GT" sz="1400" noProof="0" dirty="0" smtClean="0"/>
                        <a:t> </a:t>
                      </a:r>
                      <a:endParaRPr lang="es-GT" sz="1400" noProof="0" dirty="0"/>
                    </a:p>
                  </a:txBody>
                  <a:tcPr marL="82732" marR="82732" marT="41365" marB="413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GT" sz="1400" noProof="0" dirty="0" smtClean="0"/>
                        <a:t>Parece</a:t>
                      </a:r>
                      <a:r>
                        <a:rPr lang="es-GT" sz="1400" baseline="0" noProof="0" dirty="0" smtClean="0"/>
                        <a:t> distraído </a:t>
                      </a:r>
                      <a:endParaRPr lang="es-GT" sz="1400" noProof="0" dirty="0"/>
                    </a:p>
                  </a:txBody>
                  <a:tcPr marL="82732" marR="82732" marT="41365" marB="413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2783">
                <a:tc>
                  <a:txBody>
                    <a:bodyPr/>
                    <a:lstStyle/>
                    <a:p>
                      <a:r>
                        <a:rPr lang="es-GT" sz="1400" noProof="0" dirty="0" smtClean="0"/>
                        <a:t>Dificultad</a:t>
                      </a:r>
                      <a:r>
                        <a:rPr lang="es-GT" sz="1400" baseline="0" noProof="0" dirty="0" smtClean="0"/>
                        <a:t> para hacer decisiones </a:t>
                      </a:r>
                      <a:endParaRPr lang="es-GT" sz="1400" noProof="0" dirty="0"/>
                    </a:p>
                  </a:txBody>
                  <a:tcPr marL="82732" marR="82732" marT="41365" marB="413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GT" sz="1400" noProof="0" dirty="0" smtClean="0"/>
                        <a:t>Procrastinación,</a:t>
                      </a:r>
                      <a:r>
                        <a:rPr lang="es-GT" sz="1400" baseline="0" noProof="0" dirty="0" smtClean="0"/>
                        <a:t> </a:t>
                      </a:r>
                      <a:r>
                        <a:rPr lang="es-GT" sz="1400" noProof="0" dirty="0" smtClean="0"/>
                        <a:t>indecisión, </a:t>
                      </a:r>
                      <a:r>
                        <a:rPr lang="es-GT" sz="1400" baseline="0" noProof="0" dirty="0" smtClean="0"/>
                        <a:t>productividad lenta</a:t>
                      </a:r>
                      <a:endParaRPr lang="es-GT" sz="1400" noProof="0" dirty="0"/>
                    </a:p>
                  </a:txBody>
                  <a:tcPr marL="82732" marR="82732" marT="41365" marB="413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2783">
                <a:tc>
                  <a:txBody>
                    <a:bodyPr/>
                    <a:lstStyle/>
                    <a:p>
                      <a:r>
                        <a:rPr lang="es-GT" sz="1400" noProof="0" dirty="0" smtClean="0"/>
                        <a:t>Dificultad para dormir</a:t>
                      </a:r>
                      <a:r>
                        <a:rPr lang="es-GT" sz="1400" baseline="0" noProof="0" dirty="0" smtClean="0"/>
                        <a:t> </a:t>
                      </a:r>
                      <a:r>
                        <a:rPr lang="es-GT" sz="1400" noProof="0" dirty="0" smtClean="0"/>
                        <a:t>o dormir demasiado</a:t>
                      </a:r>
                      <a:endParaRPr lang="es-GT" sz="1400" noProof="0" dirty="0"/>
                    </a:p>
                  </a:txBody>
                  <a:tcPr marL="82732" marR="82732" marT="41365" marB="413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GT" sz="1400" noProof="0" dirty="0" smtClean="0"/>
                        <a:t>Llegar tarde al trabajo, fatiga en las tardes</a:t>
                      </a:r>
                      <a:r>
                        <a:rPr lang="es-GT" sz="1400" baseline="0" noProof="0" dirty="0" smtClean="0"/>
                        <a:t>, mayor tendencia a accidentes </a:t>
                      </a:r>
                      <a:endParaRPr lang="es-GT" sz="1400" noProof="0" dirty="0"/>
                    </a:p>
                  </a:txBody>
                  <a:tcPr marL="82732" marR="82732" marT="41365" marB="413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2783">
                <a:tc>
                  <a:txBody>
                    <a:bodyPr/>
                    <a:lstStyle/>
                    <a:p>
                      <a:r>
                        <a:rPr lang="es-GT" sz="1400" noProof="0" dirty="0" smtClean="0"/>
                        <a:t>Sentimientos de inutilidad</a:t>
                      </a:r>
                      <a:r>
                        <a:rPr lang="es-GT" sz="1400" baseline="0" noProof="0" dirty="0" smtClean="0"/>
                        <a:t> y culpabilidad inapropiada</a:t>
                      </a:r>
                      <a:endParaRPr lang="es-GT" sz="1400" noProof="0" dirty="0"/>
                    </a:p>
                  </a:txBody>
                  <a:tcPr marL="82732" marR="82732" marT="41365" marB="413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GT" sz="1400" baseline="0" noProof="0" dirty="0" smtClean="0"/>
                        <a:t>Falta de confianza en si mismo, inseguridad en sus habilidades </a:t>
                      </a:r>
                      <a:endParaRPr lang="es-GT" sz="1400" noProof="0" dirty="0"/>
                    </a:p>
                  </a:txBody>
                  <a:tcPr marL="82732" marR="82732" marT="41365" marB="413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8238">
                <a:tc>
                  <a:txBody>
                    <a:bodyPr/>
                    <a:lstStyle/>
                    <a:p>
                      <a:r>
                        <a:rPr lang="es-GT" sz="1400" noProof="0" dirty="0" smtClean="0"/>
                        <a:t>Perdida de energía</a:t>
                      </a:r>
                      <a:r>
                        <a:rPr lang="es-GT" sz="1400" baseline="0" noProof="0" dirty="0" smtClean="0"/>
                        <a:t> o mucha fatiga</a:t>
                      </a:r>
                      <a:endParaRPr lang="es-GT" sz="1400" noProof="0" dirty="0"/>
                    </a:p>
                  </a:txBody>
                  <a:tcPr marL="82732" marR="82732" marT="41365" marB="413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GT" sz="1400" noProof="0" dirty="0" smtClean="0"/>
                        <a:t>Motivación baja</a:t>
                      </a:r>
                      <a:endParaRPr lang="es-GT" sz="1400" noProof="0" dirty="0"/>
                    </a:p>
                  </a:txBody>
                  <a:tcPr marL="82732" marR="82732" marT="41365" marB="413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8238">
                <a:tc>
                  <a:txBody>
                    <a:bodyPr/>
                    <a:lstStyle/>
                    <a:p>
                      <a:r>
                        <a:rPr lang="es-GT" sz="1400" noProof="0" dirty="0" smtClean="0"/>
                        <a:t>Irritabilidad, enojo, o tendencia a</a:t>
                      </a:r>
                      <a:r>
                        <a:rPr lang="es-GT" sz="1400" baseline="0" noProof="0" dirty="0" smtClean="0"/>
                        <a:t> llanto</a:t>
                      </a:r>
                      <a:endParaRPr lang="es-GT" sz="1400" noProof="0" dirty="0"/>
                    </a:p>
                  </a:txBody>
                  <a:tcPr marL="82732" marR="82732" marT="41365" marB="413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GT" sz="1400" noProof="0" dirty="0" smtClean="0"/>
                        <a:t>Reacciones inapropiadas, </a:t>
                      </a:r>
                      <a:r>
                        <a:rPr lang="es-GT" sz="1400" baseline="0" noProof="0" dirty="0" smtClean="0"/>
                        <a:t>relaciones tensas</a:t>
                      </a:r>
                      <a:endParaRPr lang="es-GT" sz="1400" noProof="0" dirty="0"/>
                    </a:p>
                  </a:txBody>
                  <a:tcPr marL="82732" marR="82732" marT="41365" marB="413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8238">
                <a:tc>
                  <a:txBody>
                    <a:bodyPr/>
                    <a:lstStyle/>
                    <a:p>
                      <a:r>
                        <a:rPr lang="es-GT" sz="1400" noProof="0" dirty="0" smtClean="0"/>
                        <a:t>Cambios de peso o apetito </a:t>
                      </a:r>
                      <a:endParaRPr lang="es-GT" sz="1400" noProof="0" dirty="0"/>
                    </a:p>
                  </a:txBody>
                  <a:tcPr marL="82732" marR="82732" marT="41365" marB="413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GT" sz="1400" noProof="0" dirty="0" smtClean="0"/>
                        <a:t>Cambios de </a:t>
                      </a:r>
                      <a:r>
                        <a:rPr lang="es-GT" sz="1400" baseline="0" noProof="0" dirty="0" smtClean="0"/>
                        <a:t>apariencia </a:t>
                      </a:r>
                      <a:endParaRPr lang="es-GT" sz="1400" noProof="0" dirty="0"/>
                    </a:p>
                  </a:txBody>
                  <a:tcPr marL="82732" marR="82732" marT="41365" marB="4136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821454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76200" y="304800"/>
            <a:ext cx="9067800" cy="1470025"/>
          </a:xfrm>
        </p:spPr>
        <p:txBody>
          <a:bodyPr>
            <a:noAutofit/>
          </a:bodyPr>
          <a:lstStyle/>
          <a:p>
            <a:pPr>
              <a:lnSpc>
                <a:spcPts val="4800"/>
              </a:lnSpc>
            </a:pPr>
            <a:r>
              <a:rPr lang="es-GT" sz="4800" b="1" dirty="0" smtClean="0">
                <a:solidFill>
                  <a:srgbClr val="D7603B"/>
                </a:solidFill>
                <a:latin typeface="+mn-lt"/>
              </a:rPr>
              <a:t>Creando un Espacio Amigable para la Salud Mental en el Trabajo</a:t>
            </a:r>
            <a:endParaRPr lang="es-GT" sz="4800" b="1" dirty="0">
              <a:solidFill>
                <a:srgbClr val="D7603B"/>
              </a:solidFill>
              <a:latin typeface="+mn-lt"/>
            </a:endParaRPr>
          </a:p>
        </p:txBody>
      </p:sp>
      <p:sp>
        <p:nvSpPr>
          <p:cNvPr id="3" name="Subtitle 2"/>
          <p:cNvSpPr>
            <a:spLocks noGrp="1"/>
          </p:cNvSpPr>
          <p:nvPr>
            <p:ph type="subTitle" idx="1"/>
          </p:nvPr>
        </p:nvSpPr>
        <p:spPr>
          <a:xfrm>
            <a:off x="533400" y="1600200"/>
            <a:ext cx="7924800" cy="3962400"/>
          </a:xfrm>
        </p:spPr>
        <p:txBody>
          <a:bodyPr>
            <a:normAutofit/>
          </a:bodyPr>
          <a:lstStyle/>
          <a:p>
            <a:pPr marL="457200" indent="-457200" algn="l">
              <a:spcBef>
                <a:spcPts val="1200"/>
              </a:spcBef>
              <a:buFont typeface="Arial" panose="020B0604020202020204" pitchFamily="34" charset="0"/>
              <a:buChar char="•"/>
            </a:pPr>
            <a:r>
              <a:rPr lang="es-GT" sz="2400" dirty="0" smtClean="0">
                <a:solidFill>
                  <a:schemeClr val="tx1">
                    <a:lumMod val="95000"/>
                    <a:lumOff val="5000"/>
                  </a:schemeClr>
                </a:solidFill>
              </a:rPr>
              <a:t>Un ambiente sano y gratificante es importante para la salud mental positiva. </a:t>
            </a:r>
          </a:p>
          <a:p>
            <a:pPr marL="457200" indent="-457200" algn="l">
              <a:spcBef>
                <a:spcPts val="1200"/>
              </a:spcBef>
              <a:buFont typeface="Arial" panose="020B0604020202020204" pitchFamily="34" charset="0"/>
              <a:buChar char="•"/>
            </a:pPr>
            <a:r>
              <a:rPr lang="es-GT" sz="2400" dirty="0" smtClean="0">
                <a:solidFill>
                  <a:schemeClr val="tx1">
                    <a:lumMod val="95000"/>
                    <a:lumOff val="5000"/>
                  </a:schemeClr>
                </a:solidFill>
              </a:rPr>
              <a:t>Un espacio amigable para la salud mental en el trabajo: </a:t>
            </a:r>
          </a:p>
          <a:p>
            <a:pPr marL="1257300" lvl="2" indent="-342900" algn="l">
              <a:spcBef>
                <a:spcPts val="1200"/>
              </a:spcBef>
              <a:buFont typeface="Wingdings" panose="05000000000000000000" pitchFamily="2" charset="2"/>
              <a:buChar char="ü"/>
            </a:pPr>
            <a:r>
              <a:rPr lang="es-GT" sz="1800" dirty="0" smtClean="0">
                <a:solidFill>
                  <a:schemeClr val="tx1">
                    <a:lumMod val="95000"/>
                    <a:lumOff val="5000"/>
                  </a:schemeClr>
                </a:solidFill>
              </a:rPr>
              <a:t>Valora diversidad</a:t>
            </a:r>
          </a:p>
          <a:p>
            <a:pPr marL="1257300" lvl="2" indent="-342900" algn="l">
              <a:buFont typeface="Wingdings" panose="05000000000000000000" pitchFamily="2" charset="2"/>
              <a:buChar char="ü"/>
            </a:pPr>
            <a:r>
              <a:rPr lang="es-GT" sz="1800" dirty="0" smtClean="0">
                <a:solidFill>
                  <a:schemeClr val="tx1">
                    <a:lumMod val="95000"/>
                    <a:lumOff val="5000"/>
                  </a:schemeClr>
                </a:solidFill>
              </a:rPr>
              <a:t>Incluye servicios de salud que incorpora salud mental</a:t>
            </a:r>
          </a:p>
          <a:p>
            <a:pPr marL="1257300" lvl="2" indent="-342900" algn="l">
              <a:buFont typeface="Wingdings" panose="05000000000000000000" pitchFamily="2" charset="2"/>
              <a:buChar char="ü"/>
            </a:pPr>
            <a:r>
              <a:rPr lang="es-GT" sz="1800" dirty="0" smtClean="0">
                <a:solidFill>
                  <a:schemeClr val="tx1">
                    <a:lumMod val="95000"/>
                    <a:lumOff val="5000"/>
                  </a:schemeClr>
                </a:solidFill>
              </a:rPr>
              <a:t>Tiene programas y políticas que promuevan y apoyen salud y bienestar</a:t>
            </a:r>
          </a:p>
          <a:p>
            <a:pPr marL="1257300" lvl="2" indent="-342900" algn="l">
              <a:buFont typeface="Wingdings" panose="05000000000000000000" pitchFamily="2" charset="2"/>
              <a:buChar char="ü"/>
            </a:pPr>
            <a:r>
              <a:rPr lang="es-GT" sz="1800" dirty="0" smtClean="0">
                <a:solidFill>
                  <a:schemeClr val="tx1">
                    <a:lumMod val="95000"/>
                    <a:lumOff val="5000"/>
                  </a:schemeClr>
                </a:solidFill>
              </a:rPr>
              <a:t>Provee capacitación para supervisores en asuntos de salud mental</a:t>
            </a:r>
          </a:p>
          <a:p>
            <a:pPr marL="1257300" lvl="2" indent="-342900" algn="l">
              <a:buFont typeface="Wingdings" panose="05000000000000000000" pitchFamily="2" charset="2"/>
              <a:buChar char="ü"/>
            </a:pPr>
            <a:r>
              <a:rPr lang="es-GT" sz="1800" dirty="0" smtClean="0">
                <a:solidFill>
                  <a:schemeClr val="tx1">
                    <a:lumMod val="95000"/>
                    <a:lumOff val="5000"/>
                  </a:schemeClr>
                </a:solidFill>
              </a:rPr>
              <a:t>Mantiene la confidencialidad de empleados </a:t>
            </a:r>
          </a:p>
          <a:p>
            <a:pPr marL="1257300" lvl="2" indent="-342900" algn="l">
              <a:buFont typeface="Wingdings" panose="05000000000000000000" pitchFamily="2" charset="2"/>
              <a:buChar char="ü"/>
            </a:pPr>
            <a:r>
              <a:rPr lang="es-GT" sz="1800" dirty="0" smtClean="0">
                <a:solidFill>
                  <a:schemeClr val="tx1">
                    <a:lumMod val="95000"/>
                    <a:lumOff val="5000"/>
                  </a:schemeClr>
                </a:solidFill>
              </a:rPr>
              <a:t>Apoya a los empleados que busquen tratamiento o requieran hospitalización o permiso por incapacidad</a:t>
            </a:r>
          </a:p>
          <a:p>
            <a:pPr marL="800100" lvl="1" indent="-342900" algn="l">
              <a:buFont typeface="Arial" panose="020B0604020202020204" pitchFamily="34" charset="0"/>
              <a:buChar char="•"/>
            </a:pPr>
            <a:endParaRPr lang="en-US" sz="2000" dirty="0">
              <a:solidFill>
                <a:schemeClr val="tx1">
                  <a:lumMod val="95000"/>
                  <a:lumOff val="5000"/>
                </a:schemeClr>
              </a:solidFill>
            </a:endParaRPr>
          </a:p>
        </p:txBody>
      </p:sp>
    </p:spTree>
    <p:extLst>
      <p:ext uri="{BB962C8B-B14F-4D97-AF65-F5344CB8AC3E}">
        <p14:creationId xmlns:p14="http://schemas.microsoft.com/office/powerpoint/2010/main" val="31530054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909</TotalTime>
  <Words>1023</Words>
  <Application>Microsoft Office PowerPoint</Application>
  <PresentationFormat>On-screen Show (4:3)</PresentationFormat>
  <Paragraphs>119</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Día Mundial de la Salud Mental</vt:lpstr>
      <vt:lpstr>Salud Mental en el Trabajo</vt:lpstr>
      <vt:lpstr>Las Implicaciones de Salud Mental en el Trabajo:</vt:lpstr>
      <vt:lpstr>Depresión</vt:lpstr>
      <vt:lpstr>“Depresión. Hablemos” Campaña </vt:lpstr>
      <vt:lpstr>Depresión en el Trabajo</vt:lpstr>
      <vt:lpstr>Identificando la Depresión  en el Trabajo</vt:lpstr>
      <vt:lpstr>Creando un Espacio Amigable para la Salud Mental en el Trabajo</vt:lpstr>
      <vt:lpstr>Lo que pueden hacer los empleadores</vt:lpstr>
      <vt:lpstr>Lo que pueden hacer los empleados</vt:lpstr>
      <vt:lpstr>Lo que pueden hacer colegas</vt:lpstr>
      <vt:lpstr>OPS/OMS Recursos Técnicos</vt:lpstr>
      <vt:lpstr>Referencias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in the Workplace</dc:title>
  <dc:creator>Tausch, Ms. Amy (WDC)</dc:creator>
  <cp:lastModifiedBy>Tausch, Ms. Amy (WDC)</cp:lastModifiedBy>
  <cp:revision>118</cp:revision>
  <dcterms:created xsi:type="dcterms:W3CDTF">2017-09-18T13:17:32Z</dcterms:created>
  <dcterms:modified xsi:type="dcterms:W3CDTF">2017-09-25T16:11:05Z</dcterms:modified>
</cp:coreProperties>
</file>